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232">
          <p15:clr>
            <a:srgbClr val="A4A3A4"/>
          </p15:clr>
        </p15:guide>
        <p15:guide id="2" pos="2880">
          <p15:clr>
            <a:srgbClr val="A4A3A4"/>
          </p15:clr>
        </p15:guide>
        <p15:guide id="3" pos="5546">
          <p15:clr>
            <a:srgbClr val="747775"/>
          </p15:clr>
        </p15:guide>
        <p15:guide id="4" pos="5506">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232" orient="horz"/>
        <p:guide pos="2880"/>
        <p:guide pos="5546"/>
        <p:guide pos="5506"/>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a7c0f7b63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ga7c0f7b63b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c3734e2a86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g2c3734e2a86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c3734e2a86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g2c3734e2a86_0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c3734e2a86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g2c3734e2a86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c3734e2a86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g2c3734e2a86_0_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c3734e2a86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g2c3734e2a86_0_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c3734e2a86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g2c3734e2a86_0_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c3734e2a86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g2c3734e2a86_0_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c3734e2a86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g2c3734e2a86_0_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c3734e2a86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g2c3734e2a86_0_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c3734e2a86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g2c3734e2a86_0_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a7c0f7b63b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ga7c0f7b63b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c3734e2a86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g2c3734e2a86_0_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8f0199e912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g28f0199e912_1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8f0199e912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g28f0199e912_1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8f0199e91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g28f0199e912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8f0199e91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g28f0199e912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8f0199e912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g28f0199e912_1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c3734e2a86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g2c3734e2a86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c3734e2a8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g2c3734e2a86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50" name="Shape 50"/>
        <p:cNvGrpSpPr/>
        <p:nvPr/>
      </p:nvGrpSpPr>
      <p:grpSpPr>
        <a:xfrm>
          <a:off x="0" y="0"/>
          <a:ext cx="0" cy="0"/>
          <a:chOff x="0" y="0"/>
          <a:chExt cx="0" cy="0"/>
        </a:xfrm>
      </p:grpSpPr>
      <p:pic>
        <p:nvPicPr>
          <p:cNvPr descr="kcb_slides-03.png" id="51" name="Google Shape;51;p13"/>
          <p:cNvPicPr preferRelativeResize="0"/>
          <p:nvPr/>
        </p:nvPicPr>
        <p:blipFill rotWithShape="1">
          <a:blip r:embed="rId2">
            <a:alphaModFix/>
          </a:blip>
          <a:srcRect b="0" l="0" r="0" t="0"/>
          <a:stretch/>
        </p:blipFill>
        <p:spPr>
          <a:xfrm>
            <a:off x="0" y="0"/>
            <a:ext cx="9144002" cy="6858001"/>
          </a:xfrm>
          <a:prstGeom prst="rect">
            <a:avLst/>
          </a:prstGeom>
          <a:noFill/>
          <a:ln>
            <a:noFill/>
          </a:ln>
        </p:spPr>
      </p:pic>
      <p:sp>
        <p:nvSpPr>
          <p:cNvPr id="52" name="Google Shape;52;p13"/>
          <p:cNvSpPr txBox="1"/>
          <p:nvPr>
            <p:ph idx="1" type="body"/>
          </p:nvPr>
        </p:nvSpPr>
        <p:spPr>
          <a:xfrm>
            <a:off x="3393528" y="3727450"/>
            <a:ext cx="3581400" cy="624300"/>
          </a:xfrm>
          <a:prstGeom prst="rect">
            <a:avLst/>
          </a:prstGeom>
          <a:noFill/>
          <a:ln>
            <a:noFill/>
          </a:ln>
        </p:spPr>
        <p:txBody>
          <a:bodyPr anchorCtr="0" anchor="t" bIns="45700" lIns="91425" spcFirstLastPara="1" rIns="91425" wrap="square" tIns="45700">
            <a:noAutofit/>
          </a:bodyPr>
          <a:lstStyle>
            <a:lvl1pPr indent="-228600" lvl="0" marL="457200" rtl="0" algn="l">
              <a:spcBef>
                <a:spcPts val="640"/>
              </a:spcBef>
              <a:spcAft>
                <a:spcPts val="0"/>
              </a:spcAft>
              <a:buClr>
                <a:srgbClr val="FFFFFF"/>
              </a:buClr>
              <a:buSzPts val="3200"/>
              <a:buNone/>
              <a:defRPr b="1" i="0">
                <a:solidFill>
                  <a:srgbClr val="FFFFFF"/>
                </a:solidFill>
                <a:latin typeface="Arial"/>
                <a:ea typeface="Arial"/>
                <a:cs typeface="Arial"/>
                <a:sym typeface="Arial"/>
              </a:defRPr>
            </a:lvl1pPr>
            <a:lvl2pPr indent="-342900" lvl="1" marL="914400" rtl="0" algn="l">
              <a:spcBef>
                <a:spcPts val="1600"/>
              </a:spcBef>
              <a:spcAft>
                <a:spcPts val="0"/>
              </a:spcAft>
              <a:buClr>
                <a:schemeClr val="dk1"/>
              </a:buClr>
              <a:buSzPts val="1800"/>
              <a:buChar char="○"/>
              <a:defRPr/>
            </a:lvl2pPr>
            <a:lvl3pPr indent="-342900" lvl="2" marL="1371600" rtl="0" algn="l">
              <a:spcBef>
                <a:spcPts val="1600"/>
              </a:spcBef>
              <a:spcAft>
                <a:spcPts val="0"/>
              </a:spcAft>
              <a:buClr>
                <a:schemeClr val="dk1"/>
              </a:buClr>
              <a:buSzPts val="1800"/>
              <a:buChar char="■"/>
              <a:defRPr/>
            </a:lvl3pPr>
            <a:lvl4pPr indent="-342900" lvl="3" marL="1828800" rtl="0" algn="l">
              <a:spcBef>
                <a:spcPts val="1600"/>
              </a:spcBef>
              <a:spcAft>
                <a:spcPts val="0"/>
              </a:spcAft>
              <a:buClr>
                <a:schemeClr val="dk1"/>
              </a:buClr>
              <a:buSzPts val="1800"/>
              <a:buChar char="●"/>
              <a:defRPr/>
            </a:lvl4pPr>
            <a:lvl5pPr indent="-342900" lvl="4" marL="2286000" rtl="0" algn="l">
              <a:spcBef>
                <a:spcPts val="1600"/>
              </a:spcBef>
              <a:spcAft>
                <a:spcPts val="0"/>
              </a:spcAft>
              <a:buClr>
                <a:schemeClr val="dk1"/>
              </a:buClr>
              <a:buSzPts val="1800"/>
              <a:buChar char="○"/>
              <a:defRPr/>
            </a:lvl5pPr>
            <a:lvl6pPr indent="-342900" lvl="5" marL="2743200" rtl="0" algn="l">
              <a:spcBef>
                <a:spcPts val="1600"/>
              </a:spcBef>
              <a:spcAft>
                <a:spcPts val="0"/>
              </a:spcAft>
              <a:buClr>
                <a:schemeClr val="dk1"/>
              </a:buClr>
              <a:buSzPts val="1800"/>
              <a:buChar char="■"/>
              <a:defRPr/>
            </a:lvl6pPr>
            <a:lvl7pPr indent="-342900" lvl="6" marL="3200400" rtl="0" algn="l">
              <a:spcBef>
                <a:spcPts val="1600"/>
              </a:spcBef>
              <a:spcAft>
                <a:spcPts val="0"/>
              </a:spcAft>
              <a:buClr>
                <a:schemeClr val="dk1"/>
              </a:buClr>
              <a:buSzPts val="1800"/>
              <a:buChar char="●"/>
              <a:defRPr/>
            </a:lvl7pPr>
            <a:lvl8pPr indent="-342900" lvl="7" marL="3657600" rtl="0" algn="l">
              <a:spcBef>
                <a:spcPts val="1600"/>
              </a:spcBef>
              <a:spcAft>
                <a:spcPts val="0"/>
              </a:spcAft>
              <a:buClr>
                <a:schemeClr val="dk1"/>
              </a:buClr>
              <a:buSzPts val="1800"/>
              <a:buChar char="○"/>
              <a:defRPr/>
            </a:lvl8pPr>
            <a:lvl9pPr indent="-342900" lvl="8" marL="4114800" rtl="0" algn="l">
              <a:spcBef>
                <a:spcPts val="1600"/>
              </a:spcBef>
              <a:spcAft>
                <a:spcPts val="1600"/>
              </a:spcAft>
              <a:buClr>
                <a:schemeClr val="dk1"/>
              </a:buClr>
              <a:buSzPts val="1800"/>
              <a:buChar char="■"/>
              <a:defRPr/>
            </a:lvl9pPr>
          </a:lstStyle>
          <a:p/>
        </p:txBody>
      </p:sp>
      <p:sp>
        <p:nvSpPr>
          <p:cNvPr id="53" name="Google Shape;53;p13"/>
          <p:cNvSpPr txBox="1"/>
          <p:nvPr>
            <p:ph idx="2" type="body"/>
          </p:nvPr>
        </p:nvSpPr>
        <p:spPr>
          <a:xfrm>
            <a:off x="3403938" y="4268201"/>
            <a:ext cx="1800300" cy="780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40"/>
              </a:spcBef>
              <a:spcAft>
                <a:spcPts val="0"/>
              </a:spcAft>
              <a:buClr>
                <a:srgbClr val="FFFFFF"/>
              </a:buClr>
              <a:buSzPts val="3200"/>
              <a:buFont typeface="Arial"/>
              <a:buNone/>
              <a:defRPr>
                <a:solidFill>
                  <a:srgbClr val="FFFFFF"/>
                </a:solidFill>
              </a:defRPr>
            </a:lvl1pPr>
            <a:lvl2pPr indent="-342900" lvl="1" marL="914400" rtl="0" algn="l">
              <a:spcBef>
                <a:spcPts val="360"/>
              </a:spcBef>
              <a:spcAft>
                <a:spcPts val="0"/>
              </a:spcAft>
              <a:buClr>
                <a:schemeClr val="dk1"/>
              </a:buClr>
              <a:buSzPts val="1800"/>
              <a:buChar char="○"/>
              <a:defRPr/>
            </a:lvl2pPr>
            <a:lvl3pPr indent="-342900" lvl="2" marL="1371600" rtl="0" algn="l">
              <a:spcBef>
                <a:spcPts val="1600"/>
              </a:spcBef>
              <a:spcAft>
                <a:spcPts val="0"/>
              </a:spcAft>
              <a:buClr>
                <a:schemeClr val="dk1"/>
              </a:buClr>
              <a:buSzPts val="1800"/>
              <a:buChar char="■"/>
              <a:defRPr/>
            </a:lvl3pPr>
            <a:lvl4pPr indent="-342900" lvl="3" marL="1828800" rtl="0" algn="l">
              <a:spcBef>
                <a:spcPts val="1600"/>
              </a:spcBef>
              <a:spcAft>
                <a:spcPts val="0"/>
              </a:spcAft>
              <a:buClr>
                <a:schemeClr val="dk1"/>
              </a:buClr>
              <a:buSzPts val="1800"/>
              <a:buChar char="●"/>
              <a:defRPr/>
            </a:lvl4pPr>
            <a:lvl5pPr indent="-342900" lvl="4" marL="2286000" rtl="0" algn="l">
              <a:spcBef>
                <a:spcPts val="1600"/>
              </a:spcBef>
              <a:spcAft>
                <a:spcPts val="0"/>
              </a:spcAft>
              <a:buClr>
                <a:schemeClr val="dk1"/>
              </a:buClr>
              <a:buSzPts val="1800"/>
              <a:buChar char="○"/>
              <a:defRPr/>
            </a:lvl5pPr>
            <a:lvl6pPr indent="-342900" lvl="5" marL="2743200" rtl="0" algn="l">
              <a:spcBef>
                <a:spcPts val="1600"/>
              </a:spcBef>
              <a:spcAft>
                <a:spcPts val="0"/>
              </a:spcAft>
              <a:buClr>
                <a:schemeClr val="dk1"/>
              </a:buClr>
              <a:buSzPts val="1800"/>
              <a:buChar char="■"/>
              <a:defRPr/>
            </a:lvl6pPr>
            <a:lvl7pPr indent="-342900" lvl="6" marL="3200400" rtl="0" algn="l">
              <a:spcBef>
                <a:spcPts val="1600"/>
              </a:spcBef>
              <a:spcAft>
                <a:spcPts val="0"/>
              </a:spcAft>
              <a:buClr>
                <a:schemeClr val="dk1"/>
              </a:buClr>
              <a:buSzPts val="1800"/>
              <a:buChar char="●"/>
              <a:defRPr/>
            </a:lvl7pPr>
            <a:lvl8pPr indent="-342900" lvl="7" marL="3657600" rtl="0" algn="l">
              <a:spcBef>
                <a:spcPts val="1600"/>
              </a:spcBef>
              <a:spcAft>
                <a:spcPts val="0"/>
              </a:spcAft>
              <a:buClr>
                <a:schemeClr val="dk1"/>
              </a:buClr>
              <a:buSzPts val="1800"/>
              <a:buChar char="○"/>
              <a:defRPr/>
            </a:lvl8pPr>
            <a:lvl9pPr indent="-342900" lvl="8" marL="4114800" rtl="0" algn="l">
              <a:spcBef>
                <a:spcPts val="1600"/>
              </a:spcBef>
              <a:spcAft>
                <a:spcPts val="160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54" name="Shape 54"/>
        <p:cNvGrpSpPr/>
        <p:nvPr/>
      </p:nvGrpSpPr>
      <p:grpSpPr>
        <a:xfrm>
          <a:off x="0" y="0"/>
          <a:ext cx="0" cy="0"/>
          <a:chOff x="0" y="0"/>
          <a:chExt cx="0" cy="0"/>
        </a:xfrm>
      </p:grpSpPr>
      <p:pic>
        <p:nvPicPr>
          <p:cNvPr descr="kcb_slides-02.png" id="55" name="Google Shape;55;p14"/>
          <p:cNvPicPr preferRelativeResize="0"/>
          <p:nvPr/>
        </p:nvPicPr>
        <p:blipFill rotWithShape="1">
          <a:blip r:embed="rId2">
            <a:alphaModFix/>
          </a:blip>
          <a:srcRect b="0" l="0" r="0" t="0"/>
          <a:stretch/>
        </p:blipFill>
        <p:spPr>
          <a:xfrm>
            <a:off x="0" y="0"/>
            <a:ext cx="9144002" cy="6858001"/>
          </a:xfrm>
          <a:prstGeom prst="rect">
            <a:avLst/>
          </a:prstGeom>
          <a:noFill/>
          <a:ln>
            <a:noFill/>
          </a:ln>
        </p:spPr>
      </p:pic>
      <p:sp>
        <p:nvSpPr>
          <p:cNvPr id="56" name="Google Shape;56;p14"/>
          <p:cNvSpPr txBox="1"/>
          <p:nvPr>
            <p:ph idx="1" type="body"/>
          </p:nvPr>
        </p:nvSpPr>
        <p:spPr>
          <a:xfrm>
            <a:off x="988739" y="2175853"/>
            <a:ext cx="7141500" cy="635100"/>
          </a:xfrm>
          <a:prstGeom prst="rect">
            <a:avLst/>
          </a:prstGeom>
          <a:noFill/>
          <a:ln>
            <a:noFill/>
          </a:ln>
        </p:spPr>
        <p:txBody>
          <a:bodyPr anchorCtr="0" anchor="t" bIns="45700" lIns="91425" spcFirstLastPara="1" rIns="91425" wrap="square" tIns="45700">
            <a:noAutofit/>
          </a:bodyPr>
          <a:lstStyle>
            <a:lvl1pPr indent="-228600" lvl="0" marL="457200" rtl="0" algn="l">
              <a:spcBef>
                <a:spcPts val="640"/>
              </a:spcBef>
              <a:spcAft>
                <a:spcPts val="0"/>
              </a:spcAft>
              <a:buClr>
                <a:schemeClr val="dk1"/>
              </a:buClr>
              <a:buSzPts val="3200"/>
              <a:buNone/>
              <a:defRPr b="0" i="0">
                <a:latin typeface="Arial"/>
                <a:ea typeface="Arial"/>
                <a:cs typeface="Arial"/>
                <a:sym typeface="Arial"/>
              </a:defRPr>
            </a:lvl1pPr>
            <a:lvl2pPr indent="-342900" lvl="1" marL="914400" rtl="0" algn="l">
              <a:spcBef>
                <a:spcPts val="1600"/>
              </a:spcBef>
              <a:spcAft>
                <a:spcPts val="0"/>
              </a:spcAft>
              <a:buClr>
                <a:schemeClr val="dk1"/>
              </a:buClr>
              <a:buSzPts val="1800"/>
              <a:buChar char="○"/>
              <a:defRPr/>
            </a:lvl2pPr>
            <a:lvl3pPr indent="-342900" lvl="2" marL="1371600" rtl="0" algn="l">
              <a:spcBef>
                <a:spcPts val="1600"/>
              </a:spcBef>
              <a:spcAft>
                <a:spcPts val="0"/>
              </a:spcAft>
              <a:buClr>
                <a:schemeClr val="dk1"/>
              </a:buClr>
              <a:buSzPts val="1800"/>
              <a:buChar char="■"/>
              <a:defRPr/>
            </a:lvl3pPr>
            <a:lvl4pPr indent="-342900" lvl="3" marL="1828800" rtl="0" algn="l">
              <a:spcBef>
                <a:spcPts val="1600"/>
              </a:spcBef>
              <a:spcAft>
                <a:spcPts val="0"/>
              </a:spcAft>
              <a:buClr>
                <a:schemeClr val="dk1"/>
              </a:buClr>
              <a:buSzPts val="1800"/>
              <a:buChar char="●"/>
              <a:defRPr/>
            </a:lvl4pPr>
            <a:lvl5pPr indent="-342900" lvl="4" marL="2286000" rtl="0" algn="l">
              <a:spcBef>
                <a:spcPts val="1600"/>
              </a:spcBef>
              <a:spcAft>
                <a:spcPts val="0"/>
              </a:spcAft>
              <a:buClr>
                <a:schemeClr val="dk1"/>
              </a:buClr>
              <a:buSzPts val="1800"/>
              <a:buChar char="○"/>
              <a:defRPr/>
            </a:lvl5pPr>
            <a:lvl6pPr indent="-342900" lvl="5" marL="2743200" rtl="0" algn="l">
              <a:spcBef>
                <a:spcPts val="1600"/>
              </a:spcBef>
              <a:spcAft>
                <a:spcPts val="0"/>
              </a:spcAft>
              <a:buClr>
                <a:schemeClr val="dk1"/>
              </a:buClr>
              <a:buSzPts val="1800"/>
              <a:buChar char="■"/>
              <a:defRPr/>
            </a:lvl6pPr>
            <a:lvl7pPr indent="-342900" lvl="6" marL="3200400" rtl="0" algn="l">
              <a:spcBef>
                <a:spcPts val="1600"/>
              </a:spcBef>
              <a:spcAft>
                <a:spcPts val="0"/>
              </a:spcAft>
              <a:buClr>
                <a:schemeClr val="dk1"/>
              </a:buClr>
              <a:buSzPts val="1800"/>
              <a:buChar char="●"/>
              <a:defRPr/>
            </a:lvl7pPr>
            <a:lvl8pPr indent="-342900" lvl="7" marL="3657600" rtl="0" algn="l">
              <a:spcBef>
                <a:spcPts val="1600"/>
              </a:spcBef>
              <a:spcAft>
                <a:spcPts val="0"/>
              </a:spcAft>
              <a:buClr>
                <a:schemeClr val="dk1"/>
              </a:buClr>
              <a:buSzPts val="1800"/>
              <a:buChar char="○"/>
              <a:defRPr/>
            </a:lvl8pPr>
            <a:lvl9pPr indent="-342900" lvl="8" marL="4114800" rtl="0" algn="l">
              <a:spcBef>
                <a:spcPts val="1600"/>
              </a:spcBef>
              <a:spcAft>
                <a:spcPts val="1600"/>
              </a:spcAft>
              <a:buClr>
                <a:schemeClr val="dk1"/>
              </a:buClr>
              <a:buSzPts val="1800"/>
              <a:buChar char="■"/>
              <a:defRPr/>
            </a:lvl9pPr>
          </a:lstStyle>
          <a:p/>
        </p:txBody>
      </p:sp>
      <p:sp>
        <p:nvSpPr>
          <p:cNvPr id="57" name="Google Shape;57;p14"/>
          <p:cNvSpPr txBox="1"/>
          <p:nvPr>
            <p:ph idx="2" type="body"/>
          </p:nvPr>
        </p:nvSpPr>
        <p:spPr>
          <a:xfrm>
            <a:off x="989013" y="2811428"/>
            <a:ext cx="6954000" cy="988500"/>
          </a:xfrm>
          <a:prstGeom prst="rect">
            <a:avLst/>
          </a:prstGeom>
          <a:noFill/>
          <a:ln>
            <a:noFill/>
          </a:ln>
        </p:spPr>
        <p:txBody>
          <a:bodyPr anchorCtr="0" anchor="t" bIns="45700" lIns="91425" spcFirstLastPara="1" rIns="91425" wrap="square" tIns="45700">
            <a:noAutofit/>
          </a:bodyPr>
          <a:lstStyle>
            <a:lvl1pPr indent="-228600" lvl="0" marL="457200" rtl="0" algn="l">
              <a:spcBef>
                <a:spcPts val="560"/>
              </a:spcBef>
              <a:spcAft>
                <a:spcPts val="0"/>
              </a:spcAft>
              <a:buClr>
                <a:schemeClr val="dk1"/>
              </a:buClr>
              <a:buSzPts val="2800"/>
              <a:buNone/>
              <a:defRPr sz="2800">
                <a:latin typeface="Arial"/>
                <a:ea typeface="Arial"/>
                <a:cs typeface="Arial"/>
                <a:sym typeface="Arial"/>
              </a:defRPr>
            </a:lvl1pPr>
            <a:lvl2pPr indent="-342900" lvl="1" marL="914400" rtl="0" algn="l">
              <a:spcBef>
                <a:spcPts val="1600"/>
              </a:spcBef>
              <a:spcAft>
                <a:spcPts val="0"/>
              </a:spcAft>
              <a:buClr>
                <a:schemeClr val="dk1"/>
              </a:buClr>
              <a:buSzPts val="1800"/>
              <a:buChar char="○"/>
              <a:defRPr/>
            </a:lvl2pPr>
            <a:lvl3pPr indent="-342900" lvl="2" marL="1371600" rtl="0" algn="l">
              <a:spcBef>
                <a:spcPts val="1600"/>
              </a:spcBef>
              <a:spcAft>
                <a:spcPts val="0"/>
              </a:spcAft>
              <a:buClr>
                <a:schemeClr val="dk1"/>
              </a:buClr>
              <a:buSzPts val="1800"/>
              <a:buChar char="■"/>
              <a:defRPr/>
            </a:lvl3pPr>
            <a:lvl4pPr indent="-342900" lvl="3" marL="1828800" rtl="0" algn="l">
              <a:spcBef>
                <a:spcPts val="1600"/>
              </a:spcBef>
              <a:spcAft>
                <a:spcPts val="0"/>
              </a:spcAft>
              <a:buClr>
                <a:schemeClr val="dk1"/>
              </a:buClr>
              <a:buSzPts val="1800"/>
              <a:buChar char="●"/>
              <a:defRPr/>
            </a:lvl4pPr>
            <a:lvl5pPr indent="-342900" lvl="4" marL="2286000" rtl="0" algn="l">
              <a:spcBef>
                <a:spcPts val="1600"/>
              </a:spcBef>
              <a:spcAft>
                <a:spcPts val="0"/>
              </a:spcAft>
              <a:buClr>
                <a:schemeClr val="dk1"/>
              </a:buClr>
              <a:buSzPts val="1800"/>
              <a:buChar char="○"/>
              <a:defRPr/>
            </a:lvl5pPr>
            <a:lvl6pPr indent="-342900" lvl="5" marL="2743200" rtl="0" algn="l">
              <a:spcBef>
                <a:spcPts val="1600"/>
              </a:spcBef>
              <a:spcAft>
                <a:spcPts val="0"/>
              </a:spcAft>
              <a:buClr>
                <a:schemeClr val="dk1"/>
              </a:buClr>
              <a:buSzPts val="1800"/>
              <a:buChar char="■"/>
              <a:defRPr/>
            </a:lvl6pPr>
            <a:lvl7pPr indent="-342900" lvl="6" marL="3200400" rtl="0" algn="l">
              <a:spcBef>
                <a:spcPts val="1600"/>
              </a:spcBef>
              <a:spcAft>
                <a:spcPts val="0"/>
              </a:spcAft>
              <a:buClr>
                <a:schemeClr val="dk1"/>
              </a:buClr>
              <a:buSzPts val="1800"/>
              <a:buChar char="●"/>
              <a:defRPr/>
            </a:lvl7pPr>
            <a:lvl8pPr indent="-342900" lvl="7" marL="3657600" rtl="0" algn="l">
              <a:spcBef>
                <a:spcPts val="1600"/>
              </a:spcBef>
              <a:spcAft>
                <a:spcPts val="0"/>
              </a:spcAft>
              <a:buClr>
                <a:schemeClr val="dk1"/>
              </a:buClr>
              <a:buSzPts val="1800"/>
              <a:buChar char="○"/>
              <a:defRPr/>
            </a:lvl8pPr>
            <a:lvl9pPr indent="-342900" lvl="8" marL="4114800" rtl="0" algn="l">
              <a:spcBef>
                <a:spcPts val="1600"/>
              </a:spcBef>
              <a:spcAft>
                <a:spcPts val="1600"/>
              </a:spcAft>
              <a:buClr>
                <a:schemeClr val="dk1"/>
              </a:buClr>
              <a:buSzPts val="1800"/>
              <a:buChar char="■"/>
              <a:defRPr/>
            </a:lvl9pPr>
          </a:lstStyle>
          <a:p/>
        </p:txBody>
      </p:sp>
      <p:sp>
        <p:nvSpPr>
          <p:cNvPr id="58" name="Google Shape;58;p14"/>
          <p:cNvSpPr txBox="1"/>
          <p:nvPr>
            <p:ph idx="3" type="body"/>
          </p:nvPr>
        </p:nvSpPr>
        <p:spPr>
          <a:xfrm>
            <a:off x="989013" y="3830640"/>
            <a:ext cx="5142000" cy="22290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00000"/>
              </a:lnSpc>
              <a:spcBef>
                <a:spcPts val="560"/>
              </a:spcBef>
              <a:spcAft>
                <a:spcPts val="0"/>
              </a:spcAft>
              <a:buClr>
                <a:srgbClr val="1586D2"/>
              </a:buClr>
              <a:buSzPts val="2800"/>
              <a:buFont typeface="Arial"/>
              <a:buChar char="•"/>
              <a:defRPr b="1" sz="2800">
                <a:latin typeface="Arial"/>
                <a:ea typeface="Arial"/>
                <a:cs typeface="Arial"/>
                <a:sym typeface="Arial"/>
              </a:defRPr>
            </a:lvl1pPr>
            <a:lvl2pPr indent="-342900" lvl="1" marL="914400" rtl="0" algn="l">
              <a:spcBef>
                <a:spcPts val="360"/>
              </a:spcBef>
              <a:spcAft>
                <a:spcPts val="0"/>
              </a:spcAft>
              <a:buClr>
                <a:schemeClr val="dk1"/>
              </a:buClr>
              <a:buSzPts val="1800"/>
              <a:buChar char="○"/>
              <a:defRPr/>
            </a:lvl2pPr>
            <a:lvl3pPr indent="-342900" lvl="2" marL="1371600" rtl="0" algn="l">
              <a:spcBef>
                <a:spcPts val="1600"/>
              </a:spcBef>
              <a:spcAft>
                <a:spcPts val="0"/>
              </a:spcAft>
              <a:buClr>
                <a:schemeClr val="dk1"/>
              </a:buClr>
              <a:buSzPts val="1800"/>
              <a:buChar char="■"/>
              <a:defRPr/>
            </a:lvl3pPr>
            <a:lvl4pPr indent="-342900" lvl="3" marL="1828800" rtl="0" algn="l">
              <a:spcBef>
                <a:spcPts val="1600"/>
              </a:spcBef>
              <a:spcAft>
                <a:spcPts val="0"/>
              </a:spcAft>
              <a:buClr>
                <a:schemeClr val="dk1"/>
              </a:buClr>
              <a:buSzPts val="1800"/>
              <a:buChar char="●"/>
              <a:defRPr/>
            </a:lvl4pPr>
            <a:lvl5pPr indent="-342900" lvl="4" marL="2286000" rtl="0" algn="l">
              <a:spcBef>
                <a:spcPts val="1600"/>
              </a:spcBef>
              <a:spcAft>
                <a:spcPts val="0"/>
              </a:spcAft>
              <a:buClr>
                <a:schemeClr val="dk1"/>
              </a:buClr>
              <a:buSzPts val="1800"/>
              <a:buChar char="○"/>
              <a:defRPr/>
            </a:lvl5pPr>
            <a:lvl6pPr indent="-342900" lvl="5" marL="2743200" rtl="0" algn="l">
              <a:spcBef>
                <a:spcPts val="1600"/>
              </a:spcBef>
              <a:spcAft>
                <a:spcPts val="0"/>
              </a:spcAft>
              <a:buClr>
                <a:schemeClr val="dk1"/>
              </a:buClr>
              <a:buSzPts val="1800"/>
              <a:buChar char="■"/>
              <a:defRPr/>
            </a:lvl6pPr>
            <a:lvl7pPr indent="-342900" lvl="6" marL="3200400" rtl="0" algn="l">
              <a:spcBef>
                <a:spcPts val="1600"/>
              </a:spcBef>
              <a:spcAft>
                <a:spcPts val="0"/>
              </a:spcAft>
              <a:buClr>
                <a:schemeClr val="dk1"/>
              </a:buClr>
              <a:buSzPts val="1800"/>
              <a:buChar char="●"/>
              <a:defRPr/>
            </a:lvl7pPr>
            <a:lvl8pPr indent="-342900" lvl="7" marL="3657600" rtl="0" algn="l">
              <a:spcBef>
                <a:spcPts val="1600"/>
              </a:spcBef>
              <a:spcAft>
                <a:spcPts val="0"/>
              </a:spcAft>
              <a:buClr>
                <a:schemeClr val="dk1"/>
              </a:buClr>
              <a:buSzPts val="1800"/>
              <a:buChar char="○"/>
              <a:defRPr/>
            </a:lvl8pPr>
            <a:lvl9pPr indent="-342900" lvl="8" marL="4114800" rtl="0" algn="l">
              <a:spcBef>
                <a:spcPts val="1600"/>
              </a:spcBef>
              <a:spcAft>
                <a:spcPts val="160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20.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19.jpg"/><Relationship Id="rId5"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hyperlink" Target="https://www.keepcincinnatibeautiful.org/_files/ugd/528922_108db5225e274cb88650b533af44f070.pdf" TargetMode="External"/><Relationship Id="rId5" Type="http://schemas.openxmlformats.org/officeDocument/2006/relationships/hyperlink" Target="mailto:Ty@Keepcincinnatibeautiful.org" TargetMode="External"/><Relationship Id="rId6" Type="http://schemas.openxmlformats.org/officeDocument/2006/relationships/hyperlink" Target="https://www.keepcincinnatibeautiful.org/safe-and-clean" TargetMode="External"/><Relationship Id="rId7" Type="http://schemas.openxmlformats.org/officeDocument/2006/relationships/image" Target="../media/image16.jpg"/></Relationships>
</file>

<file path=ppt/slides/_rels/slide19.xml.rels><?xml version="1.0" encoding="UTF-8" standalone="yes"?><Relationships xmlns="http://schemas.openxmlformats.org/package/2006/relationships"><Relationship Id="rId11" Type="http://schemas.openxmlformats.org/officeDocument/2006/relationships/hyperlink" Target="https://grantsplus.com/resources/" TargetMode="External"/><Relationship Id="rId10" Type="http://schemas.openxmlformats.org/officeDocument/2006/relationships/hyperlink" Target="https://guides.libraries.uc.edu/c.php?g=222493&amp;p=1472538" TargetMode="External"/><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hyperlink" Target="https://www.ed2go.com/uc/SearchResults.aspx?SearchTerms=grant+writing&amp;Sort=Relevance&amp;MaxResultCount=20&amp;LoadMore" TargetMode="External"/><Relationship Id="rId9" Type="http://schemas.openxmlformats.org/officeDocument/2006/relationships/hyperlink" Target="https://www.cincinnati-oh.gov/manager/opda/" TargetMode="External"/><Relationship Id="rId5" Type="http://schemas.openxmlformats.org/officeDocument/2006/relationships/hyperlink" Target="https://www.ed2go.com/cstcc/SearchResults.aspx?SearchTerms=Grant%20proposal%20writing%20" TargetMode="External"/><Relationship Id="rId6" Type="http://schemas.openxmlformats.org/officeDocument/2006/relationships/hyperlink" Target="https://chpl.org/services/grants/" TargetMode="External"/><Relationship Id="rId7" Type="http://schemas.openxmlformats.org/officeDocument/2006/relationships/hyperlink" Target="https://www.gcfdn.org/resources-for-nonprofits/" TargetMode="External"/><Relationship Id="rId8" Type="http://schemas.openxmlformats.org/officeDocument/2006/relationships/hyperlink" Target="https://app.grammarly.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hyperlink" Target="mailto:Ty@KeepCincinnatiBeautiful.org" TargetMode="External"/><Relationship Id="rId5"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2" name="Shape 62"/>
        <p:cNvGrpSpPr/>
        <p:nvPr/>
      </p:nvGrpSpPr>
      <p:grpSpPr>
        <a:xfrm>
          <a:off x="0" y="0"/>
          <a:ext cx="0" cy="0"/>
          <a:chOff x="0" y="0"/>
          <a:chExt cx="0" cy="0"/>
        </a:xfrm>
      </p:grpSpPr>
      <p:pic>
        <p:nvPicPr>
          <p:cNvPr id="63" name="Google Shape;63;p15"/>
          <p:cNvPicPr preferRelativeResize="0"/>
          <p:nvPr/>
        </p:nvPicPr>
        <p:blipFill>
          <a:blip r:embed="rId4">
            <a:alphaModFix/>
          </a:blip>
          <a:stretch>
            <a:fillRect/>
          </a:stretch>
        </p:blipFill>
        <p:spPr>
          <a:xfrm>
            <a:off x="4478038" y="2400335"/>
            <a:ext cx="4438125" cy="1368425"/>
          </a:xfrm>
          <a:prstGeom prst="rect">
            <a:avLst/>
          </a:prstGeom>
          <a:noFill/>
          <a:ln>
            <a:noFill/>
          </a:ln>
        </p:spPr>
      </p:pic>
      <p:sp>
        <p:nvSpPr>
          <p:cNvPr id="64" name="Google Shape;64;p15"/>
          <p:cNvSpPr txBox="1"/>
          <p:nvPr/>
        </p:nvSpPr>
        <p:spPr>
          <a:xfrm>
            <a:off x="4045675" y="5262325"/>
            <a:ext cx="4870500" cy="1284000"/>
          </a:xfrm>
          <a:prstGeom prst="rect">
            <a:avLst/>
          </a:prstGeom>
          <a:noFill/>
          <a:ln>
            <a:noFill/>
          </a:ln>
        </p:spPr>
        <p:txBody>
          <a:bodyPr anchorCtr="0" anchor="t" bIns="91425" lIns="91425" spcFirstLastPara="1" rIns="91425" wrap="square" tIns="91425">
            <a:noAutofit/>
          </a:bodyPr>
          <a:lstStyle/>
          <a:p>
            <a:pPr indent="0" lvl="0" marL="457200" rtl="0" algn="r">
              <a:spcBef>
                <a:spcPts val="0"/>
              </a:spcBef>
              <a:spcAft>
                <a:spcPts val="0"/>
              </a:spcAft>
              <a:buNone/>
            </a:pPr>
            <a:r>
              <a:rPr b="1" lang="en" sz="2200">
                <a:solidFill>
                  <a:schemeClr val="dk2"/>
                </a:solidFill>
              </a:rPr>
              <a:t>Ty Wesselkamper </a:t>
            </a:r>
            <a:endParaRPr b="1" sz="2200">
              <a:solidFill>
                <a:schemeClr val="dk2"/>
              </a:solidFill>
            </a:endParaRPr>
          </a:p>
          <a:p>
            <a:pPr indent="0" lvl="0" marL="457200" rtl="0" algn="r">
              <a:spcBef>
                <a:spcPts val="0"/>
              </a:spcBef>
              <a:spcAft>
                <a:spcPts val="0"/>
              </a:spcAft>
              <a:buNone/>
            </a:pPr>
            <a:r>
              <a:rPr lang="en" sz="2100">
                <a:solidFill>
                  <a:schemeClr val="dk2"/>
                </a:solidFill>
              </a:rPr>
              <a:t>Safe and Clean Grant Coordinator</a:t>
            </a:r>
            <a:endParaRPr sz="2100">
              <a:solidFill>
                <a:schemeClr val="dk2"/>
              </a:solidFill>
            </a:endParaRPr>
          </a:p>
          <a:p>
            <a:pPr indent="0" lvl="0" marL="457200" rtl="0" algn="r">
              <a:spcBef>
                <a:spcPts val="0"/>
              </a:spcBef>
              <a:spcAft>
                <a:spcPts val="0"/>
              </a:spcAft>
              <a:buNone/>
            </a:pPr>
            <a:r>
              <a:rPr lang="en" sz="2100">
                <a:solidFill>
                  <a:schemeClr val="dk2"/>
                </a:solidFill>
              </a:rPr>
              <a:t>Ty@KeepCincinnatiBeautiful.org</a:t>
            </a:r>
            <a:endParaRPr sz="2100">
              <a:solidFill>
                <a:schemeClr val="dk2"/>
              </a:solidFill>
            </a:endParaRPr>
          </a:p>
        </p:txBody>
      </p:sp>
      <p:sp>
        <p:nvSpPr>
          <p:cNvPr id="65" name="Google Shape;65;p15"/>
          <p:cNvSpPr txBox="1"/>
          <p:nvPr/>
        </p:nvSpPr>
        <p:spPr>
          <a:xfrm>
            <a:off x="4478000" y="3768750"/>
            <a:ext cx="4438200" cy="1368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800">
                <a:solidFill>
                  <a:schemeClr val="dk2"/>
                </a:solidFill>
              </a:rPr>
              <a:t>The City of Cincinnati’s Safe and Clean Neighborhood Fund </a:t>
            </a:r>
            <a:endParaRPr b="1" sz="2800">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24"/>
          <p:cNvPicPr preferRelativeResize="0"/>
          <p:nvPr/>
        </p:nvPicPr>
        <p:blipFill rotWithShape="1">
          <a:blip r:embed="rId3">
            <a:alphaModFix/>
          </a:blip>
          <a:srcRect b="0" l="0" r="0" t="0"/>
          <a:stretch/>
        </p:blipFill>
        <p:spPr>
          <a:xfrm>
            <a:off x="0" y="0"/>
            <a:ext cx="9144003" cy="1549240"/>
          </a:xfrm>
          <a:prstGeom prst="rect">
            <a:avLst/>
          </a:prstGeom>
          <a:noFill/>
          <a:ln>
            <a:noFill/>
          </a:ln>
        </p:spPr>
      </p:pic>
      <p:sp>
        <p:nvSpPr>
          <p:cNvPr id="138" name="Google Shape;138;p24"/>
          <p:cNvSpPr txBox="1"/>
          <p:nvPr/>
        </p:nvSpPr>
        <p:spPr>
          <a:xfrm>
            <a:off x="5861275" y="5928075"/>
            <a:ext cx="3010500" cy="51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139" name="Google Shape;139;p24"/>
          <p:cNvPicPr preferRelativeResize="0"/>
          <p:nvPr/>
        </p:nvPicPr>
        <p:blipFill>
          <a:blip r:embed="rId4">
            <a:alphaModFix/>
          </a:blip>
          <a:stretch>
            <a:fillRect/>
          </a:stretch>
        </p:blipFill>
        <p:spPr>
          <a:xfrm>
            <a:off x="76725" y="1658850"/>
            <a:ext cx="8990551" cy="4986575"/>
          </a:xfrm>
          <a:prstGeom prst="rect">
            <a:avLst/>
          </a:prstGeom>
          <a:noFill/>
          <a:ln>
            <a:noFill/>
          </a:ln>
        </p:spPr>
      </p:pic>
      <p:cxnSp>
        <p:nvCxnSpPr>
          <p:cNvPr id="140" name="Google Shape;140;p24"/>
          <p:cNvCxnSpPr/>
          <p:nvPr/>
        </p:nvCxnSpPr>
        <p:spPr>
          <a:xfrm rot="10800000">
            <a:off x="5484225" y="4225075"/>
            <a:ext cx="561000" cy="31500"/>
          </a:xfrm>
          <a:prstGeom prst="straightConnector1">
            <a:avLst/>
          </a:prstGeom>
          <a:noFill/>
          <a:ln cap="flat" cmpd="sng" w="19050">
            <a:solidFill>
              <a:schemeClr val="dk2"/>
            </a:solidFill>
            <a:prstDash val="solid"/>
            <a:round/>
            <a:headEnd len="med" w="med" type="none"/>
            <a:tailEnd len="med" w="med" type="triangle"/>
          </a:ln>
        </p:spPr>
      </p:cxnSp>
      <p:sp>
        <p:nvSpPr>
          <p:cNvPr id="141" name="Google Shape;141;p24"/>
          <p:cNvSpPr txBox="1"/>
          <p:nvPr/>
        </p:nvSpPr>
        <p:spPr>
          <a:xfrm>
            <a:off x="6045225" y="4071475"/>
            <a:ext cx="2148300" cy="33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FF0000"/>
                </a:solidFill>
              </a:rPr>
              <a:t>Answers “why does this exist?”</a:t>
            </a:r>
            <a:endParaRPr sz="1600">
              <a:solidFill>
                <a:srgbClr val="FF0000"/>
              </a:solidFill>
            </a:endParaRPr>
          </a:p>
        </p:txBody>
      </p:sp>
      <p:cxnSp>
        <p:nvCxnSpPr>
          <p:cNvPr id="142" name="Google Shape;142;p24"/>
          <p:cNvCxnSpPr/>
          <p:nvPr/>
        </p:nvCxnSpPr>
        <p:spPr>
          <a:xfrm rot="10800000">
            <a:off x="6394325" y="5600775"/>
            <a:ext cx="592800" cy="10500"/>
          </a:xfrm>
          <a:prstGeom prst="straightConnector1">
            <a:avLst/>
          </a:prstGeom>
          <a:noFill/>
          <a:ln cap="flat" cmpd="sng" w="28575">
            <a:solidFill>
              <a:schemeClr val="dk2"/>
            </a:solidFill>
            <a:prstDash val="solid"/>
            <a:round/>
            <a:headEnd len="med" w="med" type="none"/>
            <a:tailEnd len="med" w="med" type="triangle"/>
          </a:ln>
        </p:spPr>
      </p:cxnSp>
      <p:cxnSp>
        <p:nvCxnSpPr>
          <p:cNvPr id="143" name="Google Shape;143;p24"/>
          <p:cNvCxnSpPr/>
          <p:nvPr/>
        </p:nvCxnSpPr>
        <p:spPr>
          <a:xfrm flipH="1">
            <a:off x="2542175" y="2542125"/>
            <a:ext cx="1301700" cy="158700"/>
          </a:xfrm>
          <a:prstGeom prst="straightConnector1">
            <a:avLst/>
          </a:prstGeom>
          <a:noFill/>
          <a:ln cap="flat" cmpd="sng" w="19050">
            <a:solidFill>
              <a:schemeClr val="dk2"/>
            </a:solidFill>
            <a:prstDash val="solid"/>
            <a:round/>
            <a:headEnd len="med" w="med" type="none"/>
            <a:tailEnd len="med" w="med" type="triangle"/>
          </a:ln>
        </p:spPr>
      </p:cxnSp>
      <p:sp>
        <p:nvSpPr>
          <p:cNvPr id="144" name="Google Shape;144;p24"/>
          <p:cNvSpPr txBox="1"/>
          <p:nvPr/>
        </p:nvSpPr>
        <p:spPr>
          <a:xfrm>
            <a:off x="3862950" y="2267025"/>
            <a:ext cx="1418100" cy="27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FF0000"/>
                </a:solidFill>
              </a:rPr>
              <a:t>The “Why”</a:t>
            </a:r>
            <a:endParaRPr sz="1700">
              <a:solidFill>
                <a:srgbClr val="FF0000"/>
              </a:solidFill>
            </a:endParaRPr>
          </a:p>
        </p:txBody>
      </p:sp>
      <p:sp>
        <p:nvSpPr>
          <p:cNvPr id="145" name="Google Shape;145;p24"/>
          <p:cNvSpPr txBox="1"/>
          <p:nvPr/>
        </p:nvSpPr>
        <p:spPr>
          <a:xfrm>
            <a:off x="7103525" y="5549900"/>
            <a:ext cx="1418100" cy="33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0000"/>
                </a:solidFill>
              </a:rPr>
              <a:t>What to do?</a:t>
            </a:r>
            <a:endParaRPr sz="1800">
              <a:solidFill>
                <a:srgbClr val="FF0000"/>
              </a:solidFill>
            </a:endParaRPr>
          </a:p>
        </p:txBody>
      </p:sp>
      <p:cxnSp>
        <p:nvCxnSpPr>
          <p:cNvPr id="146" name="Google Shape;146;p24"/>
          <p:cNvCxnSpPr>
            <a:stCxn id="145" idx="1"/>
          </p:cNvCxnSpPr>
          <p:nvPr/>
        </p:nvCxnSpPr>
        <p:spPr>
          <a:xfrm flipH="1">
            <a:off x="6394325" y="5719250"/>
            <a:ext cx="709200" cy="169500"/>
          </a:xfrm>
          <a:prstGeom prst="straightConnector1">
            <a:avLst/>
          </a:prstGeom>
          <a:noFill/>
          <a:ln cap="flat" cmpd="sng" w="28575">
            <a:solidFill>
              <a:schemeClr val="dk2"/>
            </a:solidFill>
            <a:prstDash val="solid"/>
            <a:round/>
            <a:headEnd len="med" w="med" type="none"/>
            <a:tailEnd len="med" w="med" type="triangle"/>
          </a:ln>
        </p:spPr>
      </p:cxnSp>
      <p:sp>
        <p:nvSpPr>
          <p:cNvPr id="147" name="Google Shape;147;p24"/>
          <p:cNvSpPr txBox="1"/>
          <p:nvPr/>
        </p:nvSpPr>
        <p:spPr>
          <a:xfrm>
            <a:off x="5135025" y="2364325"/>
            <a:ext cx="3471300" cy="27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25"/>
          <p:cNvPicPr preferRelativeResize="0"/>
          <p:nvPr/>
        </p:nvPicPr>
        <p:blipFill rotWithShape="1">
          <a:blip r:embed="rId3">
            <a:alphaModFix/>
          </a:blip>
          <a:srcRect b="0" l="0" r="0" t="0"/>
          <a:stretch/>
        </p:blipFill>
        <p:spPr>
          <a:xfrm>
            <a:off x="0" y="0"/>
            <a:ext cx="9144003" cy="1549240"/>
          </a:xfrm>
          <a:prstGeom prst="rect">
            <a:avLst/>
          </a:prstGeom>
          <a:noFill/>
          <a:ln>
            <a:noFill/>
          </a:ln>
        </p:spPr>
      </p:pic>
      <p:sp>
        <p:nvSpPr>
          <p:cNvPr id="153" name="Google Shape;153;p25"/>
          <p:cNvSpPr txBox="1"/>
          <p:nvPr/>
        </p:nvSpPr>
        <p:spPr>
          <a:xfrm>
            <a:off x="5861275" y="5928075"/>
            <a:ext cx="3010500" cy="51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154" name="Google Shape;154;p25"/>
          <p:cNvPicPr preferRelativeResize="0"/>
          <p:nvPr/>
        </p:nvPicPr>
        <p:blipFill>
          <a:blip r:embed="rId4">
            <a:alphaModFix/>
          </a:blip>
          <a:stretch>
            <a:fillRect/>
          </a:stretch>
        </p:blipFill>
        <p:spPr>
          <a:xfrm>
            <a:off x="152400" y="1701650"/>
            <a:ext cx="8719375" cy="4896424"/>
          </a:xfrm>
          <a:prstGeom prst="rect">
            <a:avLst/>
          </a:prstGeom>
          <a:noFill/>
          <a:ln>
            <a:noFill/>
          </a:ln>
        </p:spPr>
      </p:pic>
      <p:cxnSp>
        <p:nvCxnSpPr>
          <p:cNvPr id="155" name="Google Shape;155;p25"/>
          <p:cNvCxnSpPr/>
          <p:nvPr/>
        </p:nvCxnSpPr>
        <p:spPr>
          <a:xfrm flipH="1" rot="10800000">
            <a:off x="647700" y="3253400"/>
            <a:ext cx="7958700" cy="10500"/>
          </a:xfrm>
          <a:prstGeom prst="straightConnector1">
            <a:avLst/>
          </a:prstGeom>
          <a:noFill/>
          <a:ln cap="flat" cmpd="sng" w="19050">
            <a:solidFill>
              <a:schemeClr val="dk2"/>
            </a:solidFill>
            <a:prstDash val="solid"/>
            <a:round/>
            <a:headEnd len="med" w="med" type="none"/>
            <a:tailEnd len="med" w="med" type="none"/>
          </a:ln>
        </p:spPr>
      </p:cxnSp>
      <p:cxnSp>
        <p:nvCxnSpPr>
          <p:cNvPr id="156" name="Google Shape;156;p25"/>
          <p:cNvCxnSpPr/>
          <p:nvPr/>
        </p:nvCxnSpPr>
        <p:spPr>
          <a:xfrm>
            <a:off x="425450" y="3539075"/>
            <a:ext cx="497400" cy="0"/>
          </a:xfrm>
          <a:prstGeom prst="straightConnector1">
            <a:avLst/>
          </a:prstGeom>
          <a:noFill/>
          <a:ln cap="flat" cmpd="sng" w="19050">
            <a:solidFill>
              <a:schemeClr val="dk2"/>
            </a:solidFill>
            <a:prstDash val="solid"/>
            <a:round/>
            <a:headEnd len="med" w="med" type="none"/>
            <a:tailEnd len="med" w="med" type="none"/>
          </a:ln>
        </p:spPr>
      </p:cxnSp>
      <p:cxnSp>
        <p:nvCxnSpPr>
          <p:cNvPr id="157" name="Google Shape;157;p25"/>
          <p:cNvCxnSpPr/>
          <p:nvPr/>
        </p:nvCxnSpPr>
        <p:spPr>
          <a:xfrm>
            <a:off x="922850" y="4671475"/>
            <a:ext cx="719700" cy="10500"/>
          </a:xfrm>
          <a:prstGeom prst="straightConnector1">
            <a:avLst/>
          </a:prstGeom>
          <a:noFill/>
          <a:ln cap="flat" cmpd="sng" w="19050">
            <a:solidFill>
              <a:schemeClr val="dk2"/>
            </a:solidFill>
            <a:prstDash val="solid"/>
            <a:round/>
            <a:headEnd len="med" w="med" type="none"/>
            <a:tailEnd len="med" w="med" type="none"/>
          </a:ln>
        </p:spPr>
      </p:cxnSp>
      <p:cxnSp>
        <p:nvCxnSpPr>
          <p:cNvPr id="158" name="Google Shape;158;p25"/>
          <p:cNvCxnSpPr/>
          <p:nvPr/>
        </p:nvCxnSpPr>
        <p:spPr>
          <a:xfrm>
            <a:off x="3939125" y="4671475"/>
            <a:ext cx="2159100" cy="0"/>
          </a:xfrm>
          <a:prstGeom prst="straightConnector1">
            <a:avLst/>
          </a:prstGeom>
          <a:noFill/>
          <a:ln cap="flat" cmpd="sng" w="28575">
            <a:solidFill>
              <a:schemeClr val="dk2"/>
            </a:solidFill>
            <a:prstDash val="solid"/>
            <a:round/>
            <a:headEnd len="med" w="med" type="none"/>
            <a:tailEnd len="med" w="med" type="none"/>
          </a:ln>
        </p:spPr>
      </p:cxnSp>
      <p:cxnSp>
        <p:nvCxnSpPr>
          <p:cNvPr id="159" name="Google Shape;159;p25"/>
          <p:cNvCxnSpPr/>
          <p:nvPr/>
        </p:nvCxnSpPr>
        <p:spPr>
          <a:xfrm flipH="1" rot="10800000">
            <a:off x="4140200" y="4184725"/>
            <a:ext cx="772800" cy="201000"/>
          </a:xfrm>
          <a:prstGeom prst="straightConnector1">
            <a:avLst/>
          </a:prstGeom>
          <a:noFill/>
          <a:ln cap="flat" cmpd="sng" w="19050">
            <a:solidFill>
              <a:srgbClr val="0E101A"/>
            </a:solidFill>
            <a:prstDash val="solid"/>
            <a:round/>
            <a:headEnd len="med" w="med" type="none"/>
            <a:tailEnd len="med" w="med" type="triangle"/>
          </a:ln>
        </p:spPr>
      </p:cxnSp>
      <p:sp>
        <p:nvSpPr>
          <p:cNvPr id="160" name="Google Shape;160;p25"/>
          <p:cNvSpPr txBox="1"/>
          <p:nvPr/>
        </p:nvSpPr>
        <p:spPr>
          <a:xfrm>
            <a:off x="4849275" y="3830125"/>
            <a:ext cx="3524100" cy="27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2"/>
                </a:solidFill>
              </a:rPr>
              <a:t> </a:t>
            </a:r>
            <a:r>
              <a:rPr lang="en" sz="1300">
                <a:solidFill>
                  <a:srgbClr val="FF0000"/>
                </a:solidFill>
              </a:rPr>
              <a:t>Responding to the demographics mentioned in Scanning </a:t>
            </a:r>
            <a:endParaRPr sz="1300">
              <a:solidFill>
                <a:srgbClr val="FF0000"/>
              </a:solidFill>
            </a:endParaRPr>
          </a:p>
        </p:txBody>
      </p:sp>
      <p:cxnSp>
        <p:nvCxnSpPr>
          <p:cNvPr id="161" name="Google Shape;161;p25"/>
          <p:cNvCxnSpPr/>
          <p:nvPr/>
        </p:nvCxnSpPr>
        <p:spPr>
          <a:xfrm flipH="1" rot="10800000">
            <a:off x="3992025" y="6470725"/>
            <a:ext cx="857400" cy="10500"/>
          </a:xfrm>
          <a:prstGeom prst="straightConnector1">
            <a:avLst/>
          </a:prstGeom>
          <a:noFill/>
          <a:ln cap="flat" cmpd="sng" w="9525">
            <a:solidFill>
              <a:schemeClr val="dk2"/>
            </a:solidFill>
            <a:prstDash val="solid"/>
            <a:round/>
            <a:headEnd len="med" w="med" type="none"/>
            <a:tailEnd len="med" w="med" type="triangle"/>
          </a:ln>
        </p:spPr>
      </p:cxnSp>
      <p:sp>
        <p:nvSpPr>
          <p:cNvPr id="162" name="Google Shape;162;p25"/>
          <p:cNvSpPr txBox="1"/>
          <p:nvPr/>
        </p:nvSpPr>
        <p:spPr>
          <a:xfrm>
            <a:off x="4913000" y="6211225"/>
            <a:ext cx="3010500" cy="27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rPr>
              <a:t>Answering: Who, What, When, Where, How </a:t>
            </a:r>
            <a:endParaRPr>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26"/>
          <p:cNvPicPr preferRelativeResize="0"/>
          <p:nvPr/>
        </p:nvPicPr>
        <p:blipFill rotWithShape="1">
          <a:blip r:embed="rId3">
            <a:alphaModFix/>
          </a:blip>
          <a:srcRect b="0" l="0" r="0" t="0"/>
          <a:stretch/>
        </p:blipFill>
        <p:spPr>
          <a:xfrm>
            <a:off x="0" y="0"/>
            <a:ext cx="9144003" cy="1549240"/>
          </a:xfrm>
          <a:prstGeom prst="rect">
            <a:avLst/>
          </a:prstGeom>
          <a:noFill/>
          <a:ln>
            <a:noFill/>
          </a:ln>
        </p:spPr>
      </p:pic>
      <p:sp>
        <p:nvSpPr>
          <p:cNvPr id="168" name="Google Shape;168;p26"/>
          <p:cNvSpPr txBox="1"/>
          <p:nvPr/>
        </p:nvSpPr>
        <p:spPr>
          <a:xfrm>
            <a:off x="5861275" y="5928075"/>
            <a:ext cx="3010500" cy="51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169" name="Google Shape;169;p26"/>
          <p:cNvPicPr preferRelativeResize="0"/>
          <p:nvPr/>
        </p:nvPicPr>
        <p:blipFill>
          <a:blip r:embed="rId4">
            <a:alphaModFix/>
          </a:blip>
          <a:stretch>
            <a:fillRect/>
          </a:stretch>
        </p:blipFill>
        <p:spPr>
          <a:xfrm>
            <a:off x="212325" y="1549250"/>
            <a:ext cx="8719376" cy="5174099"/>
          </a:xfrm>
          <a:prstGeom prst="rect">
            <a:avLst/>
          </a:prstGeom>
          <a:noFill/>
          <a:ln>
            <a:noFill/>
          </a:ln>
        </p:spPr>
      </p:pic>
      <p:cxnSp>
        <p:nvCxnSpPr>
          <p:cNvPr id="170" name="Google Shape;170;p26"/>
          <p:cNvCxnSpPr/>
          <p:nvPr/>
        </p:nvCxnSpPr>
        <p:spPr>
          <a:xfrm>
            <a:off x="4341275" y="2988725"/>
            <a:ext cx="1164300" cy="0"/>
          </a:xfrm>
          <a:prstGeom prst="straightConnector1">
            <a:avLst/>
          </a:prstGeom>
          <a:noFill/>
          <a:ln cap="flat" cmpd="sng" w="19050">
            <a:solidFill>
              <a:schemeClr val="dk2"/>
            </a:solidFill>
            <a:prstDash val="solid"/>
            <a:round/>
            <a:headEnd len="med" w="med" type="none"/>
            <a:tailEnd len="med" w="med" type="none"/>
          </a:ln>
        </p:spPr>
      </p:cxnSp>
      <p:cxnSp>
        <p:nvCxnSpPr>
          <p:cNvPr id="171" name="Google Shape;171;p26"/>
          <p:cNvCxnSpPr/>
          <p:nvPr/>
        </p:nvCxnSpPr>
        <p:spPr>
          <a:xfrm flipH="1" rot="10800000">
            <a:off x="2954875" y="5285575"/>
            <a:ext cx="3354900" cy="31500"/>
          </a:xfrm>
          <a:prstGeom prst="straightConnector1">
            <a:avLst/>
          </a:prstGeom>
          <a:noFill/>
          <a:ln cap="flat" cmpd="sng" w="19050">
            <a:solidFill>
              <a:schemeClr val="dk2"/>
            </a:solidFill>
            <a:prstDash val="solid"/>
            <a:round/>
            <a:headEnd len="med" w="med" type="none"/>
            <a:tailEnd len="med" w="med" type="none"/>
          </a:ln>
        </p:spPr>
      </p:cxnSp>
      <p:cxnSp>
        <p:nvCxnSpPr>
          <p:cNvPr id="172" name="Google Shape;172;p26"/>
          <p:cNvCxnSpPr/>
          <p:nvPr/>
        </p:nvCxnSpPr>
        <p:spPr>
          <a:xfrm>
            <a:off x="3335875" y="4163475"/>
            <a:ext cx="571500" cy="201000"/>
          </a:xfrm>
          <a:prstGeom prst="straightConnector1">
            <a:avLst/>
          </a:prstGeom>
          <a:noFill/>
          <a:ln cap="flat" cmpd="sng" w="9525">
            <a:solidFill>
              <a:schemeClr val="dk2"/>
            </a:solidFill>
            <a:prstDash val="solid"/>
            <a:round/>
            <a:headEnd len="med" w="med" type="none"/>
            <a:tailEnd len="med" w="med" type="triangle"/>
          </a:ln>
        </p:spPr>
      </p:cxnSp>
      <p:sp>
        <p:nvSpPr>
          <p:cNvPr id="173" name="Google Shape;173;p26"/>
          <p:cNvSpPr txBox="1"/>
          <p:nvPr/>
        </p:nvSpPr>
        <p:spPr>
          <a:xfrm>
            <a:off x="4034375" y="4137675"/>
            <a:ext cx="2899800" cy="25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rPr>
              <a:t>Correlates back to the Scanning</a:t>
            </a:r>
            <a:r>
              <a:rPr lang="en" sz="1800">
                <a:solidFill>
                  <a:schemeClr val="dk2"/>
                </a:solidFill>
              </a:rPr>
              <a:t> </a:t>
            </a:r>
            <a:endParaRPr sz="1800">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27"/>
          <p:cNvPicPr preferRelativeResize="0"/>
          <p:nvPr/>
        </p:nvPicPr>
        <p:blipFill rotWithShape="1">
          <a:blip r:embed="rId3">
            <a:alphaModFix/>
          </a:blip>
          <a:srcRect b="0" l="0" r="0" t="0"/>
          <a:stretch/>
        </p:blipFill>
        <p:spPr>
          <a:xfrm>
            <a:off x="0" y="0"/>
            <a:ext cx="9144003" cy="1549240"/>
          </a:xfrm>
          <a:prstGeom prst="rect">
            <a:avLst/>
          </a:prstGeom>
          <a:noFill/>
          <a:ln>
            <a:noFill/>
          </a:ln>
        </p:spPr>
      </p:pic>
      <p:sp>
        <p:nvSpPr>
          <p:cNvPr id="179" name="Google Shape;179;p27"/>
          <p:cNvSpPr txBox="1"/>
          <p:nvPr/>
        </p:nvSpPr>
        <p:spPr>
          <a:xfrm>
            <a:off x="5861275" y="5928075"/>
            <a:ext cx="3010500" cy="51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180" name="Google Shape;180;p27"/>
          <p:cNvPicPr preferRelativeResize="0"/>
          <p:nvPr/>
        </p:nvPicPr>
        <p:blipFill>
          <a:blip r:embed="rId4">
            <a:alphaModFix/>
          </a:blip>
          <a:stretch>
            <a:fillRect/>
          </a:stretch>
        </p:blipFill>
        <p:spPr>
          <a:xfrm>
            <a:off x="562350" y="1623378"/>
            <a:ext cx="8019284" cy="5156350"/>
          </a:xfrm>
          <a:prstGeom prst="rect">
            <a:avLst/>
          </a:prstGeom>
          <a:noFill/>
          <a:ln>
            <a:noFill/>
          </a:ln>
        </p:spPr>
      </p:pic>
      <p:sp>
        <p:nvSpPr>
          <p:cNvPr id="181" name="Google Shape;181;p27"/>
          <p:cNvSpPr txBox="1"/>
          <p:nvPr/>
        </p:nvSpPr>
        <p:spPr>
          <a:xfrm>
            <a:off x="6362750" y="2820975"/>
            <a:ext cx="25875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FF0000"/>
                </a:solidFill>
              </a:rPr>
              <a:t>Great use of SMART goals</a:t>
            </a:r>
            <a:r>
              <a:rPr lang="en" sz="1700">
                <a:solidFill>
                  <a:schemeClr val="dk2"/>
                </a:solidFill>
              </a:rPr>
              <a:t> </a:t>
            </a:r>
            <a:endParaRPr sz="1700">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p28"/>
          <p:cNvPicPr preferRelativeResize="0"/>
          <p:nvPr/>
        </p:nvPicPr>
        <p:blipFill rotWithShape="1">
          <a:blip r:embed="rId3">
            <a:alphaModFix/>
          </a:blip>
          <a:srcRect b="0" l="0" r="0" t="0"/>
          <a:stretch/>
        </p:blipFill>
        <p:spPr>
          <a:xfrm>
            <a:off x="0" y="0"/>
            <a:ext cx="9144003" cy="1549240"/>
          </a:xfrm>
          <a:prstGeom prst="rect">
            <a:avLst/>
          </a:prstGeom>
          <a:noFill/>
          <a:ln>
            <a:noFill/>
          </a:ln>
        </p:spPr>
      </p:pic>
      <p:sp>
        <p:nvSpPr>
          <p:cNvPr id="187" name="Google Shape;187;p28"/>
          <p:cNvSpPr txBox="1"/>
          <p:nvPr/>
        </p:nvSpPr>
        <p:spPr>
          <a:xfrm>
            <a:off x="5861275" y="5928075"/>
            <a:ext cx="3010500" cy="51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188" name="Google Shape;188;p28"/>
          <p:cNvPicPr preferRelativeResize="0"/>
          <p:nvPr/>
        </p:nvPicPr>
        <p:blipFill>
          <a:blip r:embed="rId4">
            <a:alphaModFix/>
          </a:blip>
          <a:stretch>
            <a:fillRect/>
          </a:stretch>
        </p:blipFill>
        <p:spPr>
          <a:xfrm>
            <a:off x="324625" y="1701650"/>
            <a:ext cx="3304074" cy="2415121"/>
          </a:xfrm>
          <a:prstGeom prst="rect">
            <a:avLst/>
          </a:prstGeom>
          <a:noFill/>
          <a:ln>
            <a:noFill/>
          </a:ln>
        </p:spPr>
      </p:pic>
      <p:pic>
        <p:nvPicPr>
          <p:cNvPr id="189" name="Google Shape;189;p28"/>
          <p:cNvPicPr preferRelativeResize="0"/>
          <p:nvPr/>
        </p:nvPicPr>
        <p:blipFill>
          <a:blip r:embed="rId5">
            <a:alphaModFix/>
          </a:blip>
          <a:stretch>
            <a:fillRect/>
          </a:stretch>
        </p:blipFill>
        <p:spPr>
          <a:xfrm>
            <a:off x="152400" y="4269172"/>
            <a:ext cx="3304074" cy="2203799"/>
          </a:xfrm>
          <a:prstGeom prst="rect">
            <a:avLst/>
          </a:prstGeom>
          <a:noFill/>
          <a:ln>
            <a:noFill/>
          </a:ln>
        </p:spPr>
      </p:pic>
      <p:sp>
        <p:nvSpPr>
          <p:cNvPr id="190" name="Google Shape;190;p28"/>
          <p:cNvSpPr txBox="1"/>
          <p:nvPr/>
        </p:nvSpPr>
        <p:spPr>
          <a:xfrm>
            <a:off x="3760950" y="1701650"/>
            <a:ext cx="5110800" cy="487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u="sng">
                <a:solidFill>
                  <a:srgbClr val="0E101A"/>
                </a:solidFill>
              </a:rPr>
              <a:t>Feedback from application example: </a:t>
            </a:r>
            <a:endParaRPr sz="1800" u="sng">
              <a:solidFill>
                <a:srgbClr val="0E101A"/>
              </a:solidFill>
            </a:endParaRPr>
          </a:p>
          <a:p>
            <a:pPr indent="-330200" lvl="0" marL="457200" rtl="0" algn="l">
              <a:lnSpc>
                <a:spcPct val="115000"/>
              </a:lnSpc>
              <a:spcBef>
                <a:spcPts val="0"/>
              </a:spcBef>
              <a:spcAft>
                <a:spcPts val="0"/>
              </a:spcAft>
              <a:buClr>
                <a:srgbClr val="0E101A"/>
              </a:buClr>
              <a:buSzPts val="1600"/>
              <a:buChar char="●"/>
            </a:pPr>
            <a:r>
              <a:rPr lang="en" sz="1600">
                <a:solidFill>
                  <a:srgbClr val="0E101A"/>
                </a:solidFill>
              </a:rPr>
              <a:t>The application was straightforward and to the point. </a:t>
            </a:r>
            <a:endParaRPr sz="1600">
              <a:solidFill>
                <a:srgbClr val="0E101A"/>
              </a:solidFill>
            </a:endParaRPr>
          </a:p>
          <a:p>
            <a:pPr indent="-330200" lvl="0" marL="457200" rtl="0" algn="l">
              <a:lnSpc>
                <a:spcPct val="115000"/>
              </a:lnSpc>
              <a:spcBef>
                <a:spcPts val="0"/>
              </a:spcBef>
              <a:spcAft>
                <a:spcPts val="0"/>
              </a:spcAft>
              <a:buClr>
                <a:srgbClr val="0E101A"/>
              </a:buClr>
              <a:buSzPts val="1600"/>
              <a:buChar char="●"/>
            </a:pPr>
            <a:r>
              <a:rPr lang="en" sz="1600">
                <a:solidFill>
                  <a:srgbClr val="0E101A"/>
                </a:solidFill>
              </a:rPr>
              <a:t>Scanning- Need to cite sources. </a:t>
            </a:r>
            <a:endParaRPr sz="1600">
              <a:solidFill>
                <a:srgbClr val="0E101A"/>
              </a:solidFill>
            </a:endParaRPr>
          </a:p>
          <a:p>
            <a:pPr indent="-330200" lvl="0" marL="457200" rtl="0" algn="l">
              <a:lnSpc>
                <a:spcPct val="115000"/>
              </a:lnSpc>
              <a:spcBef>
                <a:spcPts val="0"/>
              </a:spcBef>
              <a:spcAft>
                <a:spcPts val="0"/>
              </a:spcAft>
              <a:buClr>
                <a:srgbClr val="0E101A"/>
              </a:buClr>
              <a:buSzPts val="1600"/>
              <a:buChar char="●"/>
            </a:pPr>
            <a:r>
              <a:rPr lang="en" sz="1600">
                <a:solidFill>
                  <a:srgbClr val="0E101A"/>
                </a:solidFill>
              </a:rPr>
              <a:t>Analysis- Able to identify the why, could have included more narrative when talking about direct exposure to gun violence with storage rates. Is it the lack of education of gun </a:t>
            </a:r>
            <a:r>
              <a:rPr lang="en" sz="1600">
                <a:solidFill>
                  <a:srgbClr val="0E101A"/>
                </a:solidFill>
              </a:rPr>
              <a:t>safety</a:t>
            </a:r>
            <a:r>
              <a:rPr lang="en" sz="1600">
                <a:solidFill>
                  <a:srgbClr val="0E101A"/>
                </a:solidFill>
              </a:rPr>
              <a:t>?</a:t>
            </a:r>
            <a:endParaRPr sz="1600">
              <a:solidFill>
                <a:srgbClr val="0E101A"/>
              </a:solidFill>
            </a:endParaRPr>
          </a:p>
          <a:p>
            <a:pPr indent="-330200" lvl="0" marL="457200" rtl="0" algn="l">
              <a:lnSpc>
                <a:spcPct val="115000"/>
              </a:lnSpc>
              <a:spcBef>
                <a:spcPts val="0"/>
              </a:spcBef>
              <a:spcAft>
                <a:spcPts val="0"/>
              </a:spcAft>
              <a:buClr>
                <a:srgbClr val="0E101A"/>
              </a:buClr>
              <a:buSzPts val="1600"/>
              <a:buChar char="●"/>
            </a:pPr>
            <a:r>
              <a:rPr lang="en" sz="1600">
                <a:solidFill>
                  <a:srgbClr val="0E101A"/>
                </a:solidFill>
              </a:rPr>
              <a:t>Response- Who, What, When, Where, How, Why- provided good details and directly how they were going to solve in the scanning section. </a:t>
            </a:r>
            <a:endParaRPr sz="1600">
              <a:solidFill>
                <a:srgbClr val="0E101A"/>
              </a:solidFill>
            </a:endParaRPr>
          </a:p>
          <a:p>
            <a:pPr indent="-330200" lvl="0" marL="457200" rtl="0" algn="l">
              <a:lnSpc>
                <a:spcPct val="115000"/>
              </a:lnSpc>
              <a:spcBef>
                <a:spcPts val="0"/>
              </a:spcBef>
              <a:spcAft>
                <a:spcPts val="0"/>
              </a:spcAft>
              <a:buClr>
                <a:srgbClr val="0E101A"/>
              </a:buClr>
              <a:buSzPts val="1600"/>
              <a:buChar char="●"/>
            </a:pPr>
            <a:r>
              <a:rPr lang="en" sz="1600">
                <a:solidFill>
                  <a:srgbClr val="0E101A"/>
                </a:solidFill>
              </a:rPr>
              <a:t>Assessment- Add another metric: this would include post-grant term follow-up, post 6 months, check-in with participants. </a:t>
            </a:r>
            <a:endParaRPr sz="1600">
              <a:solidFill>
                <a:srgbClr val="0E101A"/>
              </a:solidFill>
            </a:endParaRPr>
          </a:p>
          <a:p>
            <a:pPr indent="0" lvl="0" marL="0" rtl="0" algn="l">
              <a:lnSpc>
                <a:spcPct val="115000"/>
              </a:lnSpc>
              <a:spcBef>
                <a:spcPts val="0"/>
              </a:spcBef>
              <a:spcAft>
                <a:spcPts val="0"/>
              </a:spcAft>
              <a:buClr>
                <a:schemeClr val="dk1"/>
              </a:buClr>
              <a:buSzPts val="1100"/>
              <a:buFont typeface="Arial"/>
              <a:buNone/>
            </a:pPr>
            <a:r>
              <a:rPr lang="en" sz="1600">
                <a:solidFill>
                  <a:srgbClr val="0E101A"/>
                </a:solidFill>
              </a:rPr>
              <a:t>General thoughts to be thinking: How will you know your project will be successful? </a:t>
            </a:r>
            <a:endParaRPr sz="1600">
              <a:solidFill>
                <a:srgbClr val="0E101A"/>
              </a:solidFill>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id="195" name="Google Shape;195;p29"/>
          <p:cNvPicPr preferRelativeResize="0"/>
          <p:nvPr/>
        </p:nvPicPr>
        <p:blipFill rotWithShape="1">
          <a:blip r:embed="rId3">
            <a:alphaModFix/>
          </a:blip>
          <a:srcRect b="0" l="0" r="0" t="0"/>
          <a:stretch/>
        </p:blipFill>
        <p:spPr>
          <a:xfrm>
            <a:off x="0" y="0"/>
            <a:ext cx="9144003" cy="1549240"/>
          </a:xfrm>
          <a:prstGeom prst="rect">
            <a:avLst/>
          </a:prstGeom>
          <a:noFill/>
          <a:ln>
            <a:noFill/>
          </a:ln>
        </p:spPr>
      </p:pic>
      <p:sp>
        <p:nvSpPr>
          <p:cNvPr id="196" name="Google Shape;196;p29"/>
          <p:cNvSpPr txBox="1"/>
          <p:nvPr/>
        </p:nvSpPr>
        <p:spPr>
          <a:xfrm>
            <a:off x="5861275" y="5928075"/>
            <a:ext cx="3010500" cy="51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197" name="Google Shape;197;p29"/>
          <p:cNvSpPr txBox="1"/>
          <p:nvPr/>
        </p:nvSpPr>
        <p:spPr>
          <a:xfrm>
            <a:off x="120150" y="1735025"/>
            <a:ext cx="8751600" cy="499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2"/>
                </a:solidFill>
              </a:rPr>
              <a:t>Example of a funded </a:t>
            </a:r>
            <a:r>
              <a:rPr lang="en" sz="2400" u="sng">
                <a:solidFill>
                  <a:schemeClr val="dk2"/>
                </a:solidFill>
              </a:rPr>
              <a:t>youth program</a:t>
            </a:r>
            <a:r>
              <a:rPr lang="en" sz="2400">
                <a:solidFill>
                  <a:schemeClr val="dk2"/>
                </a:solidFill>
              </a:rPr>
              <a:t>:</a:t>
            </a:r>
            <a:endParaRPr sz="2400">
              <a:solidFill>
                <a:schemeClr val="dk2"/>
              </a:solidFill>
            </a:endParaRPr>
          </a:p>
          <a:p>
            <a:pPr indent="0" lvl="0" marL="0" rtl="0" algn="l">
              <a:spcBef>
                <a:spcPts val="0"/>
              </a:spcBef>
              <a:spcAft>
                <a:spcPts val="0"/>
              </a:spcAft>
              <a:buNone/>
            </a:pPr>
            <a:r>
              <a:t/>
            </a:r>
            <a:endParaRPr sz="2400">
              <a:solidFill>
                <a:schemeClr val="dk2"/>
              </a:solidFill>
            </a:endParaRPr>
          </a:p>
          <a:p>
            <a:pPr indent="0" lvl="0" marL="0" rtl="0" algn="l">
              <a:spcBef>
                <a:spcPts val="0"/>
              </a:spcBef>
              <a:spcAft>
                <a:spcPts val="0"/>
              </a:spcAft>
              <a:buNone/>
            </a:pPr>
            <a:r>
              <a:rPr lang="en" sz="1600">
                <a:solidFill>
                  <a:srgbClr val="333333"/>
                </a:solidFill>
                <a:highlight>
                  <a:srgbClr val="FFFFFF"/>
                </a:highlight>
              </a:rPr>
              <a:t>Funds will be used to provide after-school programming to youth in Winton Hills and increase capacity building. Youth will be able to go to the community center where they be able to get tutoring, access to </a:t>
            </a:r>
            <a:r>
              <a:rPr lang="en" sz="1600">
                <a:solidFill>
                  <a:srgbClr val="333333"/>
                </a:solidFill>
                <a:highlight>
                  <a:srgbClr val="FFFFFF"/>
                </a:highlight>
              </a:rPr>
              <a:t>extracurricular</a:t>
            </a:r>
            <a:r>
              <a:rPr lang="en" sz="1600">
                <a:solidFill>
                  <a:srgbClr val="333333"/>
                </a:solidFill>
                <a:highlight>
                  <a:srgbClr val="FFFFFF"/>
                </a:highlight>
              </a:rPr>
              <a:t> activities, a snack, connect with other youth, and receive support from mentors. Youth ambassadors will go out into the community and share about the resource center and the services they provide to explore their creativity, athletic interests, and academic interests. </a:t>
            </a:r>
            <a:endParaRPr sz="1600">
              <a:solidFill>
                <a:srgbClr val="333333"/>
              </a:solidFill>
              <a:highlight>
                <a:srgbClr val="FFFFFF"/>
              </a:highlight>
            </a:endParaRPr>
          </a:p>
          <a:p>
            <a:pPr indent="0" lvl="0" marL="0" rtl="0" algn="l">
              <a:spcBef>
                <a:spcPts val="0"/>
              </a:spcBef>
              <a:spcAft>
                <a:spcPts val="0"/>
              </a:spcAft>
              <a:buNone/>
            </a:pPr>
            <a:r>
              <a:t/>
            </a:r>
            <a:endParaRPr sz="1600">
              <a:solidFill>
                <a:srgbClr val="333333"/>
              </a:solidFill>
              <a:highlight>
                <a:srgbClr val="FFFFFF"/>
              </a:highlight>
            </a:endParaRPr>
          </a:p>
          <a:p>
            <a:pPr indent="0" lvl="0" marL="0" rtl="0" algn="l">
              <a:spcBef>
                <a:spcPts val="0"/>
              </a:spcBef>
              <a:spcAft>
                <a:spcPts val="0"/>
              </a:spcAft>
              <a:buNone/>
            </a:pPr>
            <a:r>
              <a:rPr lang="en" sz="1600">
                <a:solidFill>
                  <a:srgbClr val="333333"/>
                </a:solidFill>
                <a:highlight>
                  <a:srgbClr val="FFFFFF"/>
                </a:highlight>
              </a:rPr>
              <a:t>Gun violence prevention workshops, education workshops, and social-emotional learning workshops are part of the resource center and open to the Winton Hills community. Safe and Clean funds will be used to pay for field trips, education trips, and transportation for youth to explore their creative side and experience life outside of the low-income neighborhoods. The community center hosts community events where family, community members, Cincinnati Works, and the youth can gather and foster community pride.   </a:t>
            </a:r>
            <a:endParaRPr sz="2400">
              <a:solidFill>
                <a:schemeClr val="dk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id="202" name="Google Shape;202;p30"/>
          <p:cNvPicPr preferRelativeResize="0"/>
          <p:nvPr/>
        </p:nvPicPr>
        <p:blipFill rotWithShape="1">
          <a:blip r:embed="rId3">
            <a:alphaModFix/>
          </a:blip>
          <a:srcRect b="0" l="0" r="0" t="0"/>
          <a:stretch/>
        </p:blipFill>
        <p:spPr>
          <a:xfrm>
            <a:off x="0" y="0"/>
            <a:ext cx="9144003" cy="1549240"/>
          </a:xfrm>
          <a:prstGeom prst="rect">
            <a:avLst/>
          </a:prstGeom>
          <a:noFill/>
          <a:ln>
            <a:noFill/>
          </a:ln>
        </p:spPr>
      </p:pic>
      <p:sp>
        <p:nvSpPr>
          <p:cNvPr id="203" name="Google Shape;203;p30"/>
          <p:cNvSpPr txBox="1"/>
          <p:nvPr/>
        </p:nvSpPr>
        <p:spPr>
          <a:xfrm>
            <a:off x="5861275" y="5928075"/>
            <a:ext cx="3010500" cy="51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204" name="Google Shape;204;p30"/>
          <p:cNvSpPr txBox="1"/>
          <p:nvPr/>
        </p:nvSpPr>
        <p:spPr>
          <a:xfrm>
            <a:off x="154350" y="1549250"/>
            <a:ext cx="8835300" cy="544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200">
              <a:solidFill>
                <a:schemeClr val="dk2"/>
              </a:solidFill>
            </a:endParaRPr>
          </a:p>
          <a:p>
            <a:pPr indent="0" lvl="0" marL="0" rtl="0" algn="l">
              <a:spcBef>
                <a:spcPts val="0"/>
              </a:spcBef>
              <a:spcAft>
                <a:spcPts val="0"/>
              </a:spcAft>
              <a:buNone/>
            </a:pPr>
            <a:r>
              <a:rPr lang="en" sz="2200">
                <a:solidFill>
                  <a:schemeClr val="dk2"/>
                </a:solidFill>
              </a:rPr>
              <a:t>How are Safe and Clean applications </a:t>
            </a:r>
            <a:r>
              <a:rPr lang="en" sz="2200">
                <a:solidFill>
                  <a:schemeClr val="dk2"/>
                </a:solidFill>
              </a:rPr>
              <a:t>reviewed? </a:t>
            </a:r>
            <a:endParaRPr sz="2200">
              <a:solidFill>
                <a:schemeClr val="dk2"/>
              </a:solidFill>
            </a:endParaRPr>
          </a:p>
          <a:p>
            <a:pPr indent="0" lvl="0" marL="0" rtl="0" algn="l">
              <a:spcBef>
                <a:spcPts val="0"/>
              </a:spcBef>
              <a:spcAft>
                <a:spcPts val="0"/>
              </a:spcAft>
              <a:buNone/>
            </a:pPr>
            <a:r>
              <a:t/>
            </a:r>
            <a:endParaRPr sz="2200">
              <a:solidFill>
                <a:schemeClr val="dk2"/>
              </a:solidFill>
            </a:endParaRPr>
          </a:p>
          <a:p>
            <a:pPr indent="0" lvl="0" marL="0" rtl="0" algn="l">
              <a:lnSpc>
                <a:spcPct val="115000"/>
              </a:lnSpc>
              <a:spcBef>
                <a:spcPts val="0"/>
              </a:spcBef>
              <a:spcAft>
                <a:spcPts val="0"/>
              </a:spcAft>
              <a:buClr>
                <a:schemeClr val="dk1"/>
              </a:buClr>
              <a:buSzPts val="1100"/>
              <a:buFont typeface="Arial"/>
              <a:buNone/>
            </a:pPr>
            <a:r>
              <a:rPr lang="en" sz="1600">
                <a:solidFill>
                  <a:schemeClr val="dk1"/>
                </a:solidFill>
                <a:highlight>
                  <a:srgbClr val="FFFFFF"/>
                </a:highlight>
              </a:rPr>
              <a:t>Keep Cincinnati Beautiful will convene a six-member Fund Advisory Committee to review grant applications and make recommendations for funding. Composition of the Fund Advisory Committee will be as follows: </a:t>
            </a:r>
            <a:endParaRPr sz="1600">
              <a:solidFill>
                <a:schemeClr val="dk1"/>
              </a:solidFill>
              <a:highlight>
                <a:srgbClr val="FFFFFF"/>
              </a:highlight>
            </a:endParaRPr>
          </a:p>
          <a:p>
            <a:pPr indent="-330200" lvl="0" marL="685800" rtl="0" algn="l">
              <a:lnSpc>
                <a:spcPct val="115000"/>
              </a:lnSpc>
              <a:spcBef>
                <a:spcPts val="0"/>
              </a:spcBef>
              <a:spcAft>
                <a:spcPts val="0"/>
              </a:spcAft>
              <a:buClr>
                <a:schemeClr val="dk1"/>
              </a:buClr>
              <a:buSzPts val="1600"/>
              <a:buFont typeface="Arial"/>
              <a:buChar char="●"/>
            </a:pPr>
            <a:r>
              <a:rPr lang="en" sz="1600">
                <a:solidFill>
                  <a:schemeClr val="dk1"/>
                </a:solidFill>
                <a:highlight>
                  <a:srgbClr val="FFFFFF"/>
                </a:highlight>
              </a:rPr>
              <a:t>One representative from Keep Cincinnati Beautiful; this representative will also serve as the Fund Advisory Committee’s convener</a:t>
            </a:r>
            <a:r>
              <a:rPr b="1" lang="en" sz="1600">
                <a:solidFill>
                  <a:schemeClr val="dk1"/>
                </a:solidFill>
                <a:highlight>
                  <a:srgbClr val="FFFFFF"/>
                </a:highlight>
              </a:rPr>
              <a:t>(NON-VOTING)</a:t>
            </a:r>
            <a:endParaRPr b="1" sz="1600">
              <a:solidFill>
                <a:schemeClr val="dk1"/>
              </a:solidFill>
              <a:highlight>
                <a:srgbClr val="FFFFFF"/>
              </a:highlight>
            </a:endParaRPr>
          </a:p>
          <a:p>
            <a:pPr indent="-330200" lvl="0" marL="685800" rtl="0" algn="l">
              <a:lnSpc>
                <a:spcPct val="115000"/>
              </a:lnSpc>
              <a:spcBef>
                <a:spcPts val="0"/>
              </a:spcBef>
              <a:spcAft>
                <a:spcPts val="0"/>
              </a:spcAft>
              <a:buClr>
                <a:schemeClr val="dk1"/>
              </a:buClr>
              <a:buSzPts val="1600"/>
              <a:buFont typeface="Arial"/>
              <a:buChar char="●"/>
            </a:pPr>
            <a:r>
              <a:rPr lang="en" sz="1600">
                <a:solidFill>
                  <a:schemeClr val="dk1"/>
                </a:solidFill>
                <a:highlight>
                  <a:srgbClr val="FFFFFF"/>
                </a:highlight>
              </a:rPr>
              <a:t>One representative from Community Development and Planning </a:t>
            </a:r>
            <a:endParaRPr sz="1600">
              <a:solidFill>
                <a:schemeClr val="dk1"/>
              </a:solidFill>
              <a:highlight>
                <a:srgbClr val="FFFFFF"/>
              </a:highlight>
            </a:endParaRPr>
          </a:p>
          <a:p>
            <a:pPr indent="-330200" lvl="0" marL="685800" rtl="0" algn="l">
              <a:lnSpc>
                <a:spcPct val="115000"/>
              </a:lnSpc>
              <a:spcBef>
                <a:spcPts val="0"/>
              </a:spcBef>
              <a:spcAft>
                <a:spcPts val="0"/>
              </a:spcAft>
              <a:buClr>
                <a:schemeClr val="dk1"/>
              </a:buClr>
              <a:buSzPts val="1600"/>
              <a:buFont typeface="Arial"/>
              <a:buChar char="●"/>
            </a:pPr>
            <a:r>
              <a:rPr lang="en" sz="1600">
                <a:solidFill>
                  <a:schemeClr val="dk1"/>
                </a:solidFill>
                <a:highlight>
                  <a:srgbClr val="FFFFFF"/>
                </a:highlight>
              </a:rPr>
              <a:t>One representative from the Police Department </a:t>
            </a:r>
            <a:endParaRPr sz="1600">
              <a:solidFill>
                <a:schemeClr val="dk1"/>
              </a:solidFill>
              <a:highlight>
                <a:srgbClr val="FFFFFF"/>
              </a:highlight>
            </a:endParaRPr>
          </a:p>
          <a:p>
            <a:pPr indent="-298450" lvl="0" marL="685800" rtl="0" algn="l">
              <a:lnSpc>
                <a:spcPct val="115000"/>
              </a:lnSpc>
              <a:spcBef>
                <a:spcPts val="0"/>
              </a:spcBef>
              <a:spcAft>
                <a:spcPts val="0"/>
              </a:spcAft>
              <a:buClr>
                <a:schemeClr val="dk1"/>
              </a:buClr>
              <a:buSzPts val="1100"/>
              <a:buFont typeface="Arial"/>
              <a:buChar char="●"/>
            </a:pPr>
            <a:r>
              <a:rPr lang="en" sz="1200">
                <a:solidFill>
                  <a:schemeClr val="dk1"/>
                </a:solidFill>
                <a:highlight>
                  <a:srgbClr val="FFFFFF"/>
                </a:highlight>
                <a:latin typeface="Times New Roman"/>
                <a:ea typeface="Times New Roman"/>
                <a:cs typeface="Times New Roman"/>
                <a:sym typeface="Times New Roman"/>
              </a:rPr>
              <a:t> </a:t>
            </a:r>
            <a:r>
              <a:rPr lang="en" sz="1600">
                <a:solidFill>
                  <a:schemeClr val="dk1"/>
                </a:solidFill>
                <a:highlight>
                  <a:srgbClr val="FFFFFF"/>
                </a:highlight>
              </a:rPr>
              <a:t>One representative from the City Manager’s office (ex officio member) </a:t>
            </a:r>
            <a:endParaRPr sz="1600">
              <a:solidFill>
                <a:schemeClr val="dk1"/>
              </a:solidFill>
              <a:highlight>
                <a:srgbClr val="FFFFFF"/>
              </a:highlight>
            </a:endParaRPr>
          </a:p>
          <a:p>
            <a:pPr indent="-330200" lvl="0" marL="685800" rtl="0" algn="l">
              <a:lnSpc>
                <a:spcPct val="115000"/>
              </a:lnSpc>
              <a:spcBef>
                <a:spcPts val="0"/>
              </a:spcBef>
              <a:spcAft>
                <a:spcPts val="0"/>
              </a:spcAft>
              <a:buClr>
                <a:schemeClr val="dk1"/>
              </a:buClr>
              <a:buSzPts val="1600"/>
              <a:buFont typeface="Arial"/>
              <a:buChar char="●"/>
            </a:pPr>
            <a:r>
              <a:rPr lang="en" sz="1600">
                <a:solidFill>
                  <a:schemeClr val="dk1"/>
                </a:solidFill>
                <a:highlight>
                  <a:srgbClr val="FFFFFF"/>
                </a:highlight>
              </a:rPr>
              <a:t>One representative from Public Services </a:t>
            </a:r>
            <a:endParaRPr sz="1600">
              <a:solidFill>
                <a:schemeClr val="dk1"/>
              </a:solidFill>
              <a:highlight>
                <a:srgbClr val="FFFFFF"/>
              </a:highlight>
            </a:endParaRPr>
          </a:p>
          <a:p>
            <a:pPr indent="-330200" lvl="0" marL="685800" rtl="0" algn="l">
              <a:lnSpc>
                <a:spcPct val="115000"/>
              </a:lnSpc>
              <a:spcBef>
                <a:spcPts val="0"/>
              </a:spcBef>
              <a:spcAft>
                <a:spcPts val="0"/>
              </a:spcAft>
              <a:buClr>
                <a:schemeClr val="dk1"/>
              </a:buClr>
              <a:buSzPts val="1600"/>
              <a:buFont typeface="Arial"/>
              <a:buChar char="●"/>
            </a:pPr>
            <a:r>
              <a:rPr lang="en" sz="1600">
                <a:solidFill>
                  <a:schemeClr val="dk1"/>
                </a:solidFill>
                <a:highlight>
                  <a:srgbClr val="FFFFFF"/>
                </a:highlight>
              </a:rPr>
              <a:t>One member from the private sector (representing a broad cross-section of the community) selected by Keep Cincinnati Beautiful </a:t>
            </a:r>
            <a:endParaRPr sz="1600">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 sz="1600">
                <a:solidFill>
                  <a:schemeClr val="dk1"/>
                </a:solidFill>
                <a:highlight>
                  <a:srgbClr val="FFFFFF"/>
                </a:highlight>
              </a:rPr>
              <a:t>Nominees will serve on the Fund Advisory Committee for one year. In the case of resignation or removal of a representative, Keep Cincinnati Beautiful will replace the representative in time to participate in the upcoming round of application reviews and recommendations. </a:t>
            </a:r>
            <a:endParaRPr sz="1600">
              <a:solidFill>
                <a:schemeClr val="dk1"/>
              </a:solidFill>
              <a:highlight>
                <a:srgbClr val="FFFFFF"/>
              </a:highlight>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31"/>
          <p:cNvPicPr preferRelativeResize="0"/>
          <p:nvPr/>
        </p:nvPicPr>
        <p:blipFill rotWithShape="1">
          <a:blip r:embed="rId3">
            <a:alphaModFix/>
          </a:blip>
          <a:srcRect b="0" l="0" r="0" t="0"/>
          <a:stretch/>
        </p:blipFill>
        <p:spPr>
          <a:xfrm>
            <a:off x="0" y="0"/>
            <a:ext cx="9144003" cy="1549240"/>
          </a:xfrm>
          <a:prstGeom prst="rect">
            <a:avLst/>
          </a:prstGeom>
          <a:noFill/>
          <a:ln>
            <a:noFill/>
          </a:ln>
        </p:spPr>
      </p:pic>
      <p:sp>
        <p:nvSpPr>
          <p:cNvPr id="210" name="Google Shape;210;p31"/>
          <p:cNvSpPr txBox="1"/>
          <p:nvPr/>
        </p:nvSpPr>
        <p:spPr>
          <a:xfrm>
            <a:off x="5861275" y="5928075"/>
            <a:ext cx="3010500" cy="51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211" name="Google Shape;211;p31"/>
          <p:cNvSpPr txBox="1"/>
          <p:nvPr/>
        </p:nvSpPr>
        <p:spPr>
          <a:xfrm>
            <a:off x="125250" y="1705700"/>
            <a:ext cx="8893500" cy="48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rPr>
              <a:t>Tips when </a:t>
            </a:r>
            <a:r>
              <a:rPr b="1" lang="en" sz="1800">
                <a:solidFill>
                  <a:schemeClr val="dk2"/>
                </a:solidFill>
              </a:rPr>
              <a:t>writing</a:t>
            </a:r>
            <a:r>
              <a:rPr b="1" lang="en" sz="1800">
                <a:solidFill>
                  <a:schemeClr val="dk2"/>
                </a:solidFill>
              </a:rPr>
              <a:t> your application:</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Imagine your application is being read for the first time. Does it make sense? Are all the </a:t>
            </a:r>
            <a:r>
              <a:rPr lang="en" sz="1800">
                <a:solidFill>
                  <a:schemeClr val="dk2"/>
                </a:solidFill>
              </a:rPr>
              <a:t>logistical</a:t>
            </a:r>
            <a:r>
              <a:rPr lang="en" sz="1800">
                <a:solidFill>
                  <a:schemeClr val="dk2"/>
                </a:solidFill>
              </a:rPr>
              <a:t> pieces in place? I may have read your </a:t>
            </a:r>
            <a:r>
              <a:rPr lang="en" sz="1800">
                <a:solidFill>
                  <a:schemeClr val="dk2"/>
                </a:solidFill>
              </a:rPr>
              <a:t>proposal, but the committee has not. </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Cite your references.</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K.I.S.S- Keep It Short and Sweet, sometimes less is better(not to say to leave out important details but less narrative and straight to the point). </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If your project includes other city departments, please make sure you’ve received the information needed from the department before applying. ex. invoice/bid from DOTE, DPS, etc. </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When measuring assessment and outcomes think of S.M.A.R.T</a:t>
            </a:r>
            <a:endParaRPr sz="1800">
              <a:solidFill>
                <a:schemeClr val="dk2"/>
              </a:solidFill>
            </a:endParaRPr>
          </a:p>
          <a:p>
            <a:pPr indent="-342900" lvl="1" marL="914400" rtl="0" algn="l">
              <a:spcBef>
                <a:spcPts val="0"/>
              </a:spcBef>
              <a:spcAft>
                <a:spcPts val="0"/>
              </a:spcAft>
              <a:buClr>
                <a:schemeClr val="dk2"/>
              </a:buClr>
              <a:buSzPts val="1800"/>
              <a:buChar char="-"/>
            </a:pPr>
            <a:r>
              <a:rPr lang="en" sz="1800">
                <a:solidFill>
                  <a:schemeClr val="dk2"/>
                </a:solidFill>
              </a:rPr>
              <a:t>Is it specific? </a:t>
            </a:r>
            <a:endParaRPr sz="1800">
              <a:solidFill>
                <a:schemeClr val="dk2"/>
              </a:solidFill>
            </a:endParaRPr>
          </a:p>
          <a:p>
            <a:pPr indent="-342900" lvl="0" marL="914400" rtl="0" algn="l">
              <a:spcBef>
                <a:spcPts val="0"/>
              </a:spcBef>
              <a:spcAft>
                <a:spcPts val="0"/>
              </a:spcAft>
              <a:buClr>
                <a:schemeClr val="dk2"/>
              </a:buClr>
              <a:buSzPts val="1800"/>
              <a:buChar char="-"/>
            </a:pPr>
            <a:r>
              <a:rPr lang="en" sz="1800">
                <a:solidFill>
                  <a:schemeClr val="dk2"/>
                </a:solidFill>
              </a:rPr>
              <a:t>Is it measurable? Can this goal be used as a metric/number/data?</a:t>
            </a:r>
            <a:endParaRPr sz="1800">
              <a:solidFill>
                <a:schemeClr val="dk2"/>
              </a:solidFill>
            </a:endParaRPr>
          </a:p>
          <a:p>
            <a:pPr indent="-342900" lvl="0" marL="914400" rtl="0" algn="l">
              <a:spcBef>
                <a:spcPts val="0"/>
              </a:spcBef>
              <a:spcAft>
                <a:spcPts val="0"/>
              </a:spcAft>
              <a:buClr>
                <a:schemeClr val="dk2"/>
              </a:buClr>
              <a:buSzPts val="1800"/>
              <a:buChar char="-"/>
            </a:pPr>
            <a:r>
              <a:rPr lang="en" sz="1800">
                <a:solidFill>
                  <a:schemeClr val="dk2"/>
                </a:solidFill>
              </a:rPr>
              <a:t>Is it achievable? </a:t>
            </a:r>
            <a:endParaRPr sz="1800">
              <a:solidFill>
                <a:schemeClr val="dk2"/>
              </a:solidFill>
            </a:endParaRPr>
          </a:p>
          <a:p>
            <a:pPr indent="-342900" lvl="0" marL="914400" rtl="0" algn="l">
              <a:spcBef>
                <a:spcPts val="0"/>
              </a:spcBef>
              <a:spcAft>
                <a:spcPts val="0"/>
              </a:spcAft>
              <a:buClr>
                <a:schemeClr val="dk2"/>
              </a:buClr>
              <a:buSzPts val="1800"/>
              <a:buChar char="-"/>
            </a:pPr>
            <a:r>
              <a:rPr lang="en" sz="1800">
                <a:solidFill>
                  <a:schemeClr val="dk2"/>
                </a:solidFill>
              </a:rPr>
              <a:t>Is it relevant to Safe and Clean’s focus of </a:t>
            </a:r>
            <a:r>
              <a:rPr lang="en" sz="1800" u="sng">
                <a:solidFill>
                  <a:schemeClr val="dk2"/>
                </a:solidFill>
              </a:rPr>
              <a:t>youth-led projects/programs in the Top 10 Neighborhoods</a:t>
            </a:r>
            <a:r>
              <a:rPr lang="en" sz="1800">
                <a:solidFill>
                  <a:schemeClr val="dk2"/>
                </a:solidFill>
              </a:rPr>
              <a:t> and the mission of Safe and Clean? </a:t>
            </a:r>
            <a:endParaRPr sz="1800">
              <a:solidFill>
                <a:schemeClr val="dk2"/>
              </a:solidFill>
            </a:endParaRPr>
          </a:p>
          <a:p>
            <a:pPr indent="-342900" lvl="0" marL="914400" rtl="0" algn="l">
              <a:spcBef>
                <a:spcPts val="0"/>
              </a:spcBef>
              <a:spcAft>
                <a:spcPts val="0"/>
              </a:spcAft>
              <a:buClr>
                <a:schemeClr val="dk2"/>
              </a:buClr>
              <a:buSzPts val="1800"/>
              <a:buChar char="-"/>
            </a:pPr>
            <a:r>
              <a:rPr lang="en" sz="1800">
                <a:solidFill>
                  <a:schemeClr val="dk2"/>
                </a:solidFill>
              </a:rPr>
              <a:t>Is this goal time-based within the year term limit? </a:t>
            </a:r>
            <a:endParaRPr sz="1800">
              <a:solidFill>
                <a:schemeClr val="dk2"/>
              </a:solidFill>
            </a:endParaRPr>
          </a:p>
          <a:p>
            <a:pPr indent="0" lvl="0" marL="914400" rtl="0" algn="l">
              <a:spcBef>
                <a:spcPts val="0"/>
              </a:spcBef>
              <a:spcAft>
                <a:spcPts val="0"/>
              </a:spcAft>
              <a:buNone/>
            </a:pPr>
            <a:r>
              <a:t/>
            </a:r>
            <a:endParaRPr sz="1800">
              <a:solidFill>
                <a:schemeClr val="dk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id="216" name="Google Shape;216;p32"/>
          <p:cNvPicPr preferRelativeResize="0"/>
          <p:nvPr/>
        </p:nvPicPr>
        <p:blipFill rotWithShape="1">
          <a:blip r:embed="rId3">
            <a:alphaModFix/>
          </a:blip>
          <a:srcRect b="0" l="0" r="0" t="0"/>
          <a:stretch/>
        </p:blipFill>
        <p:spPr>
          <a:xfrm>
            <a:off x="0" y="0"/>
            <a:ext cx="9144003" cy="1549240"/>
          </a:xfrm>
          <a:prstGeom prst="rect">
            <a:avLst/>
          </a:prstGeom>
          <a:noFill/>
          <a:ln>
            <a:noFill/>
          </a:ln>
        </p:spPr>
      </p:pic>
      <p:sp>
        <p:nvSpPr>
          <p:cNvPr id="217" name="Google Shape;217;p32"/>
          <p:cNvSpPr txBox="1"/>
          <p:nvPr/>
        </p:nvSpPr>
        <p:spPr>
          <a:xfrm>
            <a:off x="5861275" y="5928075"/>
            <a:ext cx="3010500" cy="51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218" name="Google Shape;218;p32"/>
          <p:cNvSpPr txBox="1"/>
          <p:nvPr/>
        </p:nvSpPr>
        <p:spPr>
          <a:xfrm>
            <a:off x="208100" y="1705700"/>
            <a:ext cx="5172900" cy="501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Next steps to apply for Safe and Clean Funding: </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Review full guidelines </a:t>
            </a:r>
            <a:r>
              <a:rPr lang="en" sz="1800" u="sng">
                <a:solidFill>
                  <a:schemeClr val="hlink"/>
                </a:solidFill>
                <a:hlinkClick r:id="rId4"/>
              </a:rPr>
              <a:t>here</a:t>
            </a:r>
            <a:r>
              <a:rPr lang="en" sz="1800">
                <a:solidFill>
                  <a:schemeClr val="dk2"/>
                </a:solidFill>
              </a:rPr>
              <a:t>. </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Reach out to Ty to discuss your project/program </a:t>
            </a:r>
            <a:r>
              <a:rPr lang="en" sz="1800">
                <a:solidFill>
                  <a:schemeClr val="dk2"/>
                </a:solidFill>
              </a:rPr>
              <a:t>proposal at </a:t>
            </a:r>
            <a:r>
              <a:rPr lang="en" sz="1800" u="sng">
                <a:solidFill>
                  <a:schemeClr val="hlink"/>
                </a:solidFill>
                <a:hlinkClick r:id="rId5"/>
              </a:rPr>
              <a:t>Ty@Keepcincinnatibeautiful.org</a:t>
            </a:r>
            <a:r>
              <a:rPr lang="en" sz="1800">
                <a:solidFill>
                  <a:schemeClr val="dk2"/>
                </a:solidFill>
              </a:rPr>
              <a:t> - you must meet with Ty to be eligible for funding. </a:t>
            </a:r>
            <a:endParaRPr sz="1800">
              <a:solidFill>
                <a:schemeClr val="dk2"/>
              </a:solidFill>
            </a:endParaRPr>
          </a:p>
          <a:p>
            <a:pPr indent="-342900" lvl="1" marL="914400" rtl="0" algn="l">
              <a:spcBef>
                <a:spcPts val="0"/>
              </a:spcBef>
              <a:spcAft>
                <a:spcPts val="0"/>
              </a:spcAft>
              <a:buClr>
                <a:schemeClr val="dk2"/>
              </a:buClr>
              <a:buSzPts val="1800"/>
              <a:buChar char="-"/>
            </a:pPr>
            <a:r>
              <a:rPr lang="en" sz="1800">
                <a:solidFill>
                  <a:schemeClr val="dk2"/>
                </a:solidFill>
              </a:rPr>
              <a:t>Please note attending/watching the virtual informational session(s) </a:t>
            </a:r>
            <a:r>
              <a:rPr lang="en" sz="1800" u="sng">
                <a:solidFill>
                  <a:schemeClr val="dk2"/>
                </a:solidFill>
              </a:rPr>
              <a:t>does not</a:t>
            </a:r>
            <a:r>
              <a:rPr lang="en" sz="1800">
                <a:solidFill>
                  <a:schemeClr val="dk2"/>
                </a:solidFill>
              </a:rPr>
              <a:t> qualify for a meeting.</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Applications open 30 days prior to deadline via Submittable(</a:t>
            </a:r>
            <a:r>
              <a:rPr lang="en" sz="1800" u="sng">
                <a:solidFill>
                  <a:schemeClr val="hlink"/>
                </a:solidFill>
                <a:hlinkClick r:id="rId6"/>
              </a:rPr>
              <a:t>link</a:t>
            </a:r>
            <a:r>
              <a:rPr lang="en" sz="1800">
                <a:solidFill>
                  <a:schemeClr val="dk2"/>
                </a:solidFill>
              </a:rPr>
              <a:t> will be on the website)</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We will notify you on your application status no later than 30 days after the deadline.</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Application Feedback is offered to applicants regardless if accepted for funding or declined at this time. </a:t>
            </a:r>
            <a:endParaRPr sz="1800">
              <a:solidFill>
                <a:schemeClr val="dk2"/>
              </a:solidFill>
            </a:endParaRPr>
          </a:p>
        </p:txBody>
      </p:sp>
      <p:pic>
        <p:nvPicPr>
          <p:cNvPr id="219" name="Google Shape;219;p32"/>
          <p:cNvPicPr preferRelativeResize="0"/>
          <p:nvPr/>
        </p:nvPicPr>
        <p:blipFill>
          <a:blip r:embed="rId7">
            <a:alphaModFix/>
          </a:blip>
          <a:stretch>
            <a:fillRect/>
          </a:stretch>
        </p:blipFill>
        <p:spPr>
          <a:xfrm>
            <a:off x="5533400" y="1701640"/>
            <a:ext cx="3458202" cy="2470385"/>
          </a:xfrm>
          <a:prstGeom prst="rect">
            <a:avLst/>
          </a:prstGeom>
          <a:noFill/>
          <a:ln>
            <a:noFill/>
          </a:ln>
        </p:spPr>
      </p:pic>
      <p:sp>
        <p:nvSpPr>
          <p:cNvPr id="220" name="Google Shape;220;p32"/>
          <p:cNvSpPr txBox="1"/>
          <p:nvPr/>
        </p:nvSpPr>
        <p:spPr>
          <a:xfrm>
            <a:off x="5533400" y="4324425"/>
            <a:ext cx="33384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Greg Landsman with members of College Hill Urban Redevelopment Corporation(CHCURC, current S&amp;C grantee) at Keep Cincinnati Beautiful’s  2024 Love Thy ‘Nati Awards. </a:t>
            </a:r>
            <a:endParaRPr>
              <a:solidFill>
                <a:schemeClr val="dk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33"/>
          <p:cNvPicPr preferRelativeResize="0"/>
          <p:nvPr/>
        </p:nvPicPr>
        <p:blipFill rotWithShape="1">
          <a:blip r:embed="rId3">
            <a:alphaModFix/>
          </a:blip>
          <a:srcRect b="0" l="0" r="0" t="0"/>
          <a:stretch/>
        </p:blipFill>
        <p:spPr>
          <a:xfrm>
            <a:off x="0" y="0"/>
            <a:ext cx="9144003" cy="1549240"/>
          </a:xfrm>
          <a:prstGeom prst="rect">
            <a:avLst/>
          </a:prstGeom>
          <a:noFill/>
          <a:ln>
            <a:noFill/>
          </a:ln>
        </p:spPr>
      </p:pic>
      <p:sp>
        <p:nvSpPr>
          <p:cNvPr id="226" name="Google Shape;226;p33"/>
          <p:cNvSpPr txBox="1"/>
          <p:nvPr/>
        </p:nvSpPr>
        <p:spPr>
          <a:xfrm>
            <a:off x="5861275" y="5928075"/>
            <a:ext cx="3010500" cy="51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227" name="Google Shape;227;p33"/>
          <p:cNvSpPr txBox="1"/>
          <p:nvPr/>
        </p:nvSpPr>
        <p:spPr>
          <a:xfrm>
            <a:off x="383875" y="1683975"/>
            <a:ext cx="8487900" cy="5091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900"/>
              <a:t>Grant </a:t>
            </a:r>
            <a:r>
              <a:rPr b="1" lang="en" sz="1900"/>
              <a:t>Writing/Application Resources:</a:t>
            </a:r>
            <a:endParaRPr b="1" sz="1900"/>
          </a:p>
          <a:p>
            <a:pPr indent="0" lvl="0" marL="457200" rtl="0" algn="l">
              <a:lnSpc>
                <a:spcPct val="115000"/>
              </a:lnSpc>
              <a:spcBef>
                <a:spcPts val="0"/>
              </a:spcBef>
              <a:spcAft>
                <a:spcPts val="0"/>
              </a:spcAft>
              <a:buNone/>
            </a:pPr>
            <a:r>
              <a:t/>
            </a:r>
            <a:endParaRPr sz="1900" u="sng"/>
          </a:p>
          <a:p>
            <a:pPr indent="0" lvl="0" marL="0" rtl="0" algn="l">
              <a:lnSpc>
                <a:spcPct val="115000"/>
              </a:lnSpc>
              <a:spcBef>
                <a:spcPts val="0"/>
              </a:spcBef>
              <a:spcAft>
                <a:spcPts val="0"/>
              </a:spcAft>
              <a:buNone/>
            </a:pPr>
            <a:r>
              <a:rPr lang="en" sz="1600"/>
              <a:t>Ty offers peer review/feedback prior to you submitting your </a:t>
            </a:r>
            <a:r>
              <a:rPr lang="en" sz="1600"/>
              <a:t>application</a:t>
            </a:r>
            <a:r>
              <a:rPr lang="en" sz="1600"/>
              <a:t>, please reach out no later than 5 days prior to the application deadline. Email: Ty@KeepCincinnatiBeautiful.org</a:t>
            </a:r>
            <a:endParaRPr sz="1600"/>
          </a:p>
          <a:p>
            <a:pPr indent="0" lvl="0" marL="0" rtl="0" algn="l">
              <a:lnSpc>
                <a:spcPct val="115000"/>
              </a:lnSpc>
              <a:spcBef>
                <a:spcPts val="0"/>
              </a:spcBef>
              <a:spcAft>
                <a:spcPts val="0"/>
              </a:spcAft>
              <a:buNone/>
            </a:pPr>
            <a:r>
              <a:t/>
            </a:r>
            <a:endParaRPr sz="1600"/>
          </a:p>
          <a:p>
            <a:pPr indent="-342900" lvl="0" marL="685800" rtl="0" algn="l">
              <a:lnSpc>
                <a:spcPct val="115000"/>
              </a:lnSpc>
              <a:spcBef>
                <a:spcPts val="0"/>
              </a:spcBef>
              <a:spcAft>
                <a:spcPts val="0"/>
              </a:spcAft>
              <a:buClr>
                <a:schemeClr val="dk1"/>
              </a:buClr>
              <a:buSzPts val="1800"/>
              <a:buFont typeface="Arial"/>
              <a:buChar char="●"/>
            </a:pPr>
            <a:r>
              <a:rPr lang="en" sz="1600" u="sng">
                <a:solidFill>
                  <a:srgbClr val="0563C1"/>
                </a:solidFill>
                <a:highlight>
                  <a:srgbClr val="FFFFFF"/>
                </a:highlight>
                <a:hlinkClick r:id="rId4">
                  <a:extLst>
                    <a:ext uri="{A12FA001-AC4F-418D-AE19-62706E023703}">
                      <ahyp:hlinkClr val="tx"/>
                    </a:ext>
                  </a:extLst>
                </a:hlinkClick>
              </a:rPr>
              <a:t>UC Grant writing</a:t>
            </a:r>
            <a:r>
              <a:rPr lang="en" sz="1600">
                <a:solidFill>
                  <a:schemeClr val="dk1"/>
                </a:solidFill>
                <a:highlight>
                  <a:srgbClr val="FFFFFF"/>
                </a:highlight>
              </a:rPr>
              <a:t> - online classes via ED2go </a:t>
            </a:r>
            <a:endParaRPr sz="1600">
              <a:solidFill>
                <a:schemeClr val="dk1"/>
              </a:solidFill>
              <a:highlight>
                <a:srgbClr val="FFFFFF"/>
              </a:highlight>
            </a:endParaRPr>
          </a:p>
          <a:p>
            <a:pPr indent="-342900" lvl="0" marL="685800" rtl="0" algn="l">
              <a:lnSpc>
                <a:spcPct val="115000"/>
              </a:lnSpc>
              <a:spcBef>
                <a:spcPts val="0"/>
              </a:spcBef>
              <a:spcAft>
                <a:spcPts val="0"/>
              </a:spcAft>
              <a:buClr>
                <a:schemeClr val="dk1"/>
              </a:buClr>
              <a:buSzPts val="1800"/>
              <a:buFont typeface="Arial"/>
              <a:buChar char="●"/>
            </a:pPr>
            <a:r>
              <a:rPr lang="en" sz="1600" u="sng">
                <a:solidFill>
                  <a:srgbClr val="0563C1"/>
                </a:solidFill>
                <a:highlight>
                  <a:srgbClr val="FFFFFF"/>
                </a:highlight>
                <a:hlinkClick r:id="rId5">
                  <a:extLst>
                    <a:ext uri="{A12FA001-AC4F-418D-AE19-62706E023703}">
                      <ahyp:hlinkClr val="tx"/>
                    </a:ext>
                  </a:extLst>
                </a:hlinkClick>
              </a:rPr>
              <a:t>Cincinnati State</a:t>
            </a:r>
            <a:r>
              <a:rPr lang="en" sz="1600">
                <a:solidFill>
                  <a:schemeClr val="dk1"/>
                </a:solidFill>
                <a:highlight>
                  <a:srgbClr val="FFFFFF"/>
                </a:highlight>
              </a:rPr>
              <a:t> also offers online courses via ED2go  </a:t>
            </a:r>
            <a:endParaRPr sz="1600">
              <a:solidFill>
                <a:schemeClr val="dk1"/>
              </a:solidFill>
              <a:highlight>
                <a:srgbClr val="FFFFFF"/>
              </a:highlight>
            </a:endParaRPr>
          </a:p>
          <a:p>
            <a:pPr indent="-342900" lvl="0" marL="685800" rtl="0" algn="l">
              <a:lnSpc>
                <a:spcPct val="115000"/>
              </a:lnSpc>
              <a:spcBef>
                <a:spcPts val="0"/>
              </a:spcBef>
              <a:spcAft>
                <a:spcPts val="0"/>
              </a:spcAft>
              <a:buClr>
                <a:schemeClr val="dk1"/>
              </a:buClr>
              <a:buSzPts val="1800"/>
              <a:buFont typeface="Arial"/>
              <a:buChar char="●"/>
            </a:pPr>
            <a:r>
              <a:rPr lang="en" sz="1600" u="sng">
                <a:solidFill>
                  <a:srgbClr val="0563C1"/>
                </a:solidFill>
                <a:highlight>
                  <a:srgbClr val="FFFFFF"/>
                </a:highlight>
                <a:hlinkClick r:id="rId6">
                  <a:extLst>
                    <a:ext uri="{A12FA001-AC4F-418D-AE19-62706E023703}">
                      <ahyp:hlinkClr val="tx"/>
                    </a:ext>
                  </a:extLst>
                </a:hlinkClick>
              </a:rPr>
              <a:t>Cincinnati Public Library</a:t>
            </a:r>
            <a:r>
              <a:rPr lang="en" sz="1600">
                <a:solidFill>
                  <a:schemeClr val="dk1"/>
                </a:solidFill>
                <a:highlight>
                  <a:srgbClr val="FFFFFF"/>
                </a:highlight>
              </a:rPr>
              <a:t>: </a:t>
            </a:r>
            <a:r>
              <a:rPr lang="en" sz="1600" u="sng">
                <a:solidFill>
                  <a:schemeClr val="dk1"/>
                </a:solidFill>
                <a:highlight>
                  <a:srgbClr val="FFFFFF"/>
                </a:highlight>
              </a:rPr>
              <a:t>Free </a:t>
            </a:r>
            <a:r>
              <a:rPr lang="en" sz="1600">
                <a:solidFill>
                  <a:schemeClr val="dk1"/>
                </a:solidFill>
                <a:highlight>
                  <a:srgbClr val="FFFFFF"/>
                </a:highlight>
              </a:rPr>
              <a:t>Resources/Classes/Workshops </a:t>
            </a:r>
            <a:endParaRPr sz="1600">
              <a:solidFill>
                <a:schemeClr val="dk1"/>
              </a:solidFill>
              <a:highlight>
                <a:srgbClr val="FFFFFF"/>
              </a:highlight>
            </a:endParaRPr>
          </a:p>
          <a:p>
            <a:pPr indent="-342900" lvl="0" marL="685800" rtl="0" algn="l">
              <a:lnSpc>
                <a:spcPct val="115000"/>
              </a:lnSpc>
              <a:spcBef>
                <a:spcPts val="0"/>
              </a:spcBef>
              <a:spcAft>
                <a:spcPts val="0"/>
              </a:spcAft>
              <a:buClr>
                <a:schemeClr val="dk1"/>
              </a:buClr>
              <a:buSzPts val="1800"/>
              <a:buFont typeface="Arial"/>
              <a:buChar char="●"/>
            </a:pPr>
            <a:r>
              <a:rPr lang="en" sz="1600" u="sng">
                <a:solidFill>
                  <a:srgbClr val="0563C1"/>
                </a:solidFill>
                <a:highlight>
                  <a:srgbClr val="FFFFFF"/>
                </a:highlight>
                <a:hlinkClick r:id="rId7">
                  <a:extLst>
                    <a:ext uri="{A12FA001-AC4F-418D-AE19-62706E023703}">
                      <ahyp:hlinkClr val="tx"/>
                    </a:ext>
                  </a:extLst>
                </a:hlinkClick>
              </a:rPr>
              <a:t>Greater Cincinnati Foundation:</a:t>
            </a:r>
            <a:r>
              <a:rPr lang="en" sz="1600">
                <a:solidFill>
                  <a:schemeClr val="dk1"/>
                </a:solidFill>
                <a:highlight>
                  <a:srgbClr val="FFFFFF"/>
                </a:highlight>
              </a:rPr>
              <a:t>  Resources, Data, Capacity Building guides  </a:t>
            </a:r>
            <a:endParaRPr sz="1600">
              <a:solidFill>
                <a:schemeClr val="dk1"/>
              </a:solidFill>
              <a:highlight>
                <a:srgbClr val="FFFFFF"/>
              </a:highlight>
            </a:endParaRPr>
          </a:p>
          <a:p>
            <a:pPr indent="-342900" lvl="0" marL="685800" rtl="0" algn="l">
              <a:lnSpc>
                <a:spcPct val="115000"/>
              </a:lnSpc>
              <a:spcBef>
                <a:spcPts val="0"/>
              </a:spcBef>
              <a:spcAft>
                <a:spcPts val="0"/>
              </a:spcAft>
              <a:buClr>
                <a:schemeClr val="dk1"/>
              </a:buClr>
              <a:buSzPts val="1800"/>
              <a:buFont typeface="Arial"/>
              <a:buChar char="●"/>
            </a:pPr>
            <a:r>
              <a:rPr lang="en" sz="1600">
                <a:solidFill>
                  <a:schemeClr val="dk1"/>
                </a:solidFill>
                <a:highlight>
                  <a:srgbClr val="FFFFFF"/>
                </a:highlight>
              </a:rPr>
              <a:t>-</a:t>
            </a:r>
            <a:r>
              <a:rPr lang="en" sz="1600" u="sng">
                <a:solidFill>
                  <a:srgbClr val="0563C1"/>
                </a:solidFill>
                <a:highlight>
                  <a:srgbClr val="FFFFFF"/>
                </a:highlight>
                <a:hlinkClick r:id="rId8">
                  <a:extLst>
                    <a:ext uri="{A12FA001-AC4F-418D-AE19-62706E023703}">
                      <ahyp:hlinkClr val="tx"/>
                    </a:ext>
                  </a:extLst>
                </a:hlinkClick>
              </a:rPr>
              <a:t>Grammarly</a:t>
            </a:r>
            <a:r>
              <a:rPr lang="en" sz="1600">
                <a:solidFill>
                  <a:schemeClr val="dk1"/>
                </a:solidFill>
                <a:highlight>
                  <a:srgbClr val="FFFFFF"/>
                </a:highlight>
              </a:rPr>
              <a:t> - </a:t>
            </a:r>
            <a:r>
              <a:rPr lang="en" sz="1600" u="sng">
                <a:solidFill>
                  <a:schemeClr val="dk1"/>
                </a:solidFill>
                <a:highlight>
                  <a:srgbClr val="FFFFFF"/>
                </a:highlight>
              </a:rPr>
              <a:t>Free </a:t>
            </a:r>
            <a:r>
              <a:rPr lang="en" sz="1600">
                <a:solidFill>
                  <a:schemeClr val="dk1"/>
                </a:solidFill>
                <a:highlight>
                  <a:srgbClr val="FFFFFF"/>
                </a:highlight>
              </a:rPr>
              <a:t>AI proof reading application  </a:t>
            </a:r>
            <a:endParaRPr sz="1600">
              <a:solidFill>
                <a:schemeClr val="dk1"/>
              </a:solidFill>
              <a:highlight>
                <a:srgbClr val="FFFFFF"/>
              </a:highlight>
            </a:endParaRPr>
          </a:p>
          <a:p>
            <a:pPr indent="-342900" lvl="0" marL="685800" rtl="0" algn="l">
              <a:lnSpc>
                <a:spcPct val="115000"/>
              </a:lnSpc>
              <a:spcBef>
                <a:spcPts val="0"/>
              </a:spcBef>
              <a:spcAft>
                <a:spcPts val="0"/>
              </a:spcAft>
              <a:buClr>
                <a:schemeClr val="dk1"/>
              </a:buClr>
              <a:buSzPts val="1800"/>
              <a:buFont typeface="Arial"/>
              <a:buChar char="●"/>
            </a:pPr>
            <a:r>
              <a:rPr lang="en" sz="1600">
                <a:solidFill>
                  <a:schemeClr val="dk1"/>
                </a:solidFill>
                <a:highlight>
                  <a:srgbClr val="FFFFFF"/>
                </a:highlight>
              </a:rPr>
              <a:t>- Linkedin Grant Writing Webinars </a:t>
            </a:r>
            <a:endParaRPr sz="1600">
              <a:solidFill>
                <a:schemeClr val="dk1"/>
              </a:solidFill>
              <a:highlight>
                <a:srgbClr val="FFFFFF"/>
              </a:highlight>
            </a:endParaRPr>
          </a:p>
          <a:p>
            <a:pPr indent="-342900" lvl="0" marL="685800" rtl="0" algn="l">
              <a:lnSpc>
                <a:spcPct val="115000"/>
              </a:lnSpc>
              <a:spcBef>
                <a:spcPts val="0"/>
              </a:spcBef>
              <a:spcAft>
                <a:spcPts val="0"/>
              </a:spcAft>
              <a:buClr>
                <a:schemeClr val="dk1"/>
              </a:buClr>
              <a:buSzPts val="1800"/>
              <a:buFont typeface="Arial"/>
              <a:buChar char="●"/>
            </a:pPr>
            <a:r>
              <a:rPr lang="en" sz="1600" u="sng">
                <a:solidFill>
                  <a:srgbClr val="0563C1"/>
                </a:solidFill>
                <a:highlight>
                  <a:srgbClr val="FFFFFF"/>
                </a:highlight>
                <a:hlinkClick r:id="rId9">
                  <a:extLst>
                    <a:ext uri="{A12FA001-AC4F-418D-AE19-62706E023703}">
                      <ahyp:hlinkClr val="tx"/>
                    </a:ext>
                  </a:extLst>
                </a:hlinkClick>
              </a:rPr>
              <a:t>City of Cincinnati- OPDA(office of performance and data analytics)</a:t>
            </a:r>
            <a:r>
              <a:rPr lang="en" sz="1600">
                <a:solidFill>
                  <a:schemeClr val="dk1"/>
                </a:solidFill>
                <a:highlight>
                  <a:srgbClr val="FFFFFF"/>
                </a:highlight>
              </a:rPr>
              <a:t> - </a:t>
            </a:r>
            <a:r>
              <a:rPr lang="en" sz="1600" u="sng">
                <a:solidFill>
                  <a:schemeClr val="dk1"/>
                </a:solidFill>
                <a:highlight>
                  <a:srgbClr val="FFFFFF"/>
                </a:highlight>
              </a:rPr>
              <a:t>Free </a:t>
            </a:r>
            <a:r>
              <a:rPr lang="en" sz="1600">
                <a:solidFill>
                  <a:schemeClr val="dk1"/>
                </a:solidFill>
                <a:highlight>
                  <a:srgbClr val="FFFFFF"/>
                </a:highlight>
              </a:rPr>
              <a:t>for public, Cincy Insights is also a good tool via ODPA.  </a:t>
            </a:r>
            <a:endParaRPr sz="1600">
              <a:solidFill>
                <a:schemeClr val="dk1"/>
              </a:solidFill>
              <a:highlight>
                <a:srgbClr val="FFFFFF"/>
              </a:highlight>
            </a:endParaRPr>
          </a:p>
          <a:p>
            <a:pPr indent="-342900" lvl="0" marL="685800" rtl="0" algn="l">
              <a:lnSpc>
                <a:spcPct val="115000"/>
              </a:lnSpc>
              <a:spcBef>
                <a:spcPts val="0"/>
              </a:spcBef>
              <a:spcAft>
                <a:spcPts val="0"/>
              </a:spcAft>
              <a:buClr>
                <a:schemeClr val="dk1"/>
              </a:buClr>
              <a:buSzPts val="1800"/>
              <a:buFont typeface="Arial"/>
              <a:buChar char="●"/>
            </a:pPr>
            <a:r>
              <a:rPr lang="en" sz="1600" u="sng">
                <a:solidFill>
                  <a:srgbClr val="0563C1"/>
                </a:solidFill>
                <a:highlight>
                  <a:srgbClr val="FFFFFF"/>
                </a:highlight>
                <a:hlinkClick r:id="rId10">
                  <a:extLst>
                    <a:ext uri="{A12FA001-AC4F-418D-AE19-62706E023703}">
                      <ahyp:hlinkClr val="tx"/>
                    </a:ext>
                  </a:extLst>
                </a:hlinkClick>
              </a:rPr>
              <a:t>University of Cincinnati Grant Writing Resources</a:t>
            </a:r>
            <a:r>
              <a:rPr lang="en" sz="1600">
                <a:solidFill>
                  <a:schemeClr val="dk1"/>
                </a:solidFill>
                <a:highlight>
                  <a:srgbClr val="FFFFFF"/>
                </a:highlight>
              </a:rPr>
              <a:t>- Ebooks, Web Resources  </a:t>
            </a:r>
            <a:endParaRPr sz="1600">
              <a:solidFill>
                <a:schemeClr val="dk1"/>
              </a:solidFill>
              <a:highlight>
                <a:srgbClr val="FFFFFF"/>
              </a:highlight>
            </a:endParaRPr>
          </a:p>
          <a:p>
            <a:pPr indent="-342900" lvl="0" marL="685800" rtl="0" algn="l">
              <a:lnSpc>
                <a:spcPct val="115000"/>
              </a:lnSpc>
              <a:spcBef>
                <a:spcPts val="0"/>
              </a:spcBef>
              <a:spcAft>
                <a:spcPts val="0"/>
              </a:spcAft>
              <a:buClr>
                <a:schemeClr val="dk1"/>
              </a:buClr>
              <a:buSzPts val="1800"/>
              <a:buFont typeface="Arial"/>
              <a:buChar char="●"/>
            </a:pPr>
            <a:r>
              <a:rPr lang="en" sz="1600" u="sng">
                <a:solidFill>
                  <a:srgbClr val="0563C1"/>
                </a:solidFill>
                <a:highlight>
                  <a:srgbClr val="FFFFFF"/>
                </a:highlight>
                <a:hlinkClick r:id="rId11">
                  <a:extLst>
                    <a:ext uri="{A12FA001-AC4F-418D-AE19-62706E023703}">
                      <ahyp:hlinkClr val="tx"/>
                    </a:ext>
                  </a:extLst>
                </a:hlinkClick>
              </a:rPr>
              <a:t>Grants Plus Resources:</a:t>
            </a:r>
            <a:r>
              <a:rPr lang="en" sz="1600">
                <a:solidFill>
                  <a:schemeClr val="dk1"/>
                </a:solidFill>
                <a:highlight>
                  <a:srgbClr val="FFFFFF"/>
                </a:highlight>
              </a:rPr>
              <a:t> They also offer services for </a:t>
            </a:r>
            <a:r>
              <a:rPr lang="en" sz="1600">
                <a:solidFill>
                  <a:schemeClr val="dk1"/>
                </a:solidFill>
                <a:highlight>
                  <a:srgbClr val="FFFFFF"/>
                </a:highlight>
              </a:rPr>
              <a:t>nonprofits</a:t>
            </a:r>
            <a:r>
              <a:rPr lang="en" sz="1600">
                <a:solidFill>
                  <a:schemeClr val="dk1"/>
                </a:solidFill>
                <a:highlight>
                  <a:srgbClr val="FFFFFF"/>
                </a:highlight>
              </a:rPr>
              <a:t>, webinars, articles, etc.   </a:t>
            </a:r>
            <a:endParaRPr sz="1600">
              <a:solidFill>
                <a:schemeClr val="dk1"/>
              </a:solidFill>
              <a:highlight>
                <a:srgbClr val="FFFFFF"/>
              </a:highlight>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id="70" name="Google Shape;70;p16"/>
          <p:cNvPicPr preferRelativeResize="0"/>
          <p:nvPr/>
        </p:nvPicPr>
        <p:blipFill rotWithShape="1">
          <a:blip r:embed="rId3">
            <a:alphaModFix/>
          </a:blip>
          <a:srcRect b="0" l="0" r="0" t="0"/>
          <a:stretch/>
        </p:blipFill>
        <p:spPr>
          <a:xfrm>
            <a:off x="0" y="0"/>
            <a:ext cx="9144003" cy="1549240"/>
          </a:xfrm>
          <a:prstGeom prst="rect">
            <a:avLst/>
          </a:prstGeom>
          <a:noFill/>
          <a:ln>
            <a:noFill/>
          </a:ln>
        </p:spPr>
      </p:pic>
      <p:sp>
        <p:nvSpPr>
          <p:cNvPr id="71" name="Google Shape;71;p16"/>
          <p:cNvSpPr txBox="1"/>
          <p:nvPr/>
        </p:nvSpPr>
        <p:spPr>
          <a:xfrm>
            <a:off x="295200" y="1702425"/>
            <a:ext cx="5313300" cy="48381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2"/>
              </a:buClr>
              <a:buSzPts val="1800"/>
              <a:buChar char="●"/>
            </a:pPr>
            <a:r>
              <a:rPr b="1" lang="en" sz="1800">
                <a:solidFill>
                  <a:schemeClr val="dk2"/>
                </a:solidFill>
              </a:rPr>
              <a:t>Mission: We strengthen community-led efforts to improve neighborhood livability with the strategic stewardship of City investments.</a:t>
            </a:r>
            <a:endParaRPr b="1" sz="1800">
              <a:solidFill>
                <a:schemeClr val="dk2"/>
              </a:solidFill>
            </a:endParaRPr>
          </a:p>
          <a:p>
            <a:pPr indent="-342900" lvl="1" marL="914400" rtl="0" algn="l">
              <a:lnSpc>
                <a:spcPct val="115000"/>
              </a:lnSpc>
              <a:spcBef>
                <a:spcPts val="0"/>
              </a:spcBef>
              <a:spcAft>
                <a:spcPts val="0"/>
              </a:spcAft>
              <a:buClr>
                <a:schemeClr val="dk2"/>
              </a:buClr>
              <a:buSzPts val="1800"/>
              <a:buChar char="○"/>
            </a:pPr>
            <a:r>
              <a:rPr lang="en" sz="1800">
                <a:solidFill>
                  <a:schemeClr val="dk2"/>
                </a:solidFill>
              </a:rPr>
              <a:t>Improve safety</a:t>
            </a:r>
            <a:endParaRPr sz="1800">
              <a:solidFill>
                <a:schemeClr val="dk2"/>
              </a:solidFill>
            </a:endParaRPr>
          </a:p>
          <a:p>
            <a:pPr indent="-342900" lvl="1" marL="914400" rtl="0" algn="l">
              <a:lnSpc>
                <a:spcPct val="115000"/>
              </a:lnSpc>
              <a:spcBef>
                <a:spcPts val="0"/>
              </a:spcBef>
              <a:spcAft>
                <a:spcPts val="0"/>
              </a:spcAft>
              <a:buClr>
                <a:schemeClr val="dk2"/>
              </a:buClr>
              <a:buSzPts val="1800"/>
              <a:buChar char="○"/>
            </a:pPr>
            <a:r>
              <a:rPr lang="en" sz="1800">
                <a:solidFill>
                  <a:schemeClr val="dk2"/>
                </a:solidFill>
              </a:rPr>
              <a:t>Eliminate blight</a:t>
            </a:r>
            <a:endParaRPr sz="1800">
              <a:solidFill>
                <a:schemeClr val="dk2"/>
              </a:solidFill>
            </a:endParaRPr>
          </a:p>
          <a:p>
            <a:pPr indent="-342900" lvl="1" marL="914400" rtl="0" algn="l">
              <a:lnSpc>
                <a:spcPct val="115000"/>
              </a:lnSpc>
              <a:spcBef>
                <a:spcPts val="0"/>
              </a:spcBef>
              <a:spcAft>
                <a:spcPts val="0"/>
              </a:spcAft>
              <a:buClr>
                <a:schemeClr val="dk2"/>
              </a:buClr>
              <a:buSzPts val="1800"/>
              <a:buChar char="○"/>
            </a:pPr>
            <a:r>
              <a:rPr lang="en" sz="1800">
                <a:solidFill>
                  <a:schemeClr val="dk2"/>
                </a:solidFill>
              </a:rPr>
              <a:t>Increase </a:t>
            </a:r>
            <a:r>
              <a:rPr lang="en" sz="1800">
                <a:solidFill>
                  <a:schemeClr val="dk2"/>
                </a:solidFill>
              </a:rPr>
              <a:t>livability</a:t>
            </a:r>
            <a:endParaRPr sz="1800">
              <a:solidFill>
                <a:schemeClr val="dk2"/>
              </a:solidFill>
            </a:endParaRPr>
          </a:p>
          <a:p>
            <a:pPr indent="-342900" lvl="1" marL="914400" rtl="0" algn="l">
              <a:lnSpc>
                <a:spcPct val="115000"/>
              </a:lnSpc>
              <a:spcBef>
                <a:spcPts val="0"/>
              </a:spcBef>
              <a:spcAft>
                <a:spcPts val="0"/>
              </a:spcAft>
              <a:buClr>
                <a:schemeClr val="dk2"/>
              </a:buClr>
              <a:buSzPts val="1800"/>
              <a:buChar char="○"/>
            </a:pPr>
            <a:r>
              <a:rPr lang="en" sz="1800" u="sng">
                <a:solidFill>
                  <a:schemeClr val="dk2"/>
                </a:solidFill>
              </a:rPr>
              <a:t>Priority focus for projects serving youth in high-risk neighborhoods.</a:t>
            </a:r>
            <a:endParaRPr sz="1800" u="sng">
              <a:solidFill>
                <a:schemeClr val="dk2"/>
              </a:solidFill>
            </a:endParaRPr>
          </a:p>
          <a:p>
            <a:pPr indent="0" lvl="0" marL="914400" rtl="0" algn="l">
              <a:lnSpc>
                <a:spcPct val="115000"/>
              </a:lnSpc>
              <a:spcBef>
                <a:spcPts val="0"/>
              </a:spcBef>
              <a:spcAft>
                <a:spcPts val="0"/>
              </a:spcAft>
              <a:buNone/>
            </a:pPr>
            <a:r>
              <a:rPr lang="en" sz="1800">
                <a:solidFill>
                  <a:schemeClr val="dk2"/>
                </a:solidFill>
              </a:rPr>
              <a:t> </a:t>
            </a:r>
            <a:endParaRPr sz="1800">
              <a:solidFill>
                <a:schemeClr val="dk2"/>
              </a:solidFill>
            </a:endParaRPr>
          </a:p>
          <a:p>
            <a:pPr indent="-342900" lvl="0" marL="457200" rtl="0" algn="l">
              <a:lnSpc>
                <a:spcPct val="115000"/>
              </a:lnSpc>
              <a:spcBef>
                <a:spcPts val="0"/>
              </a:spcBef>
              <a:spcAft>
                <a:spcPts val="0"/>
              </a:spcAft>
              <a:buClr>
                <a:schemeClr val="dk2"/>
              </a:buClr>
              <a:buSzPts val="1800"/>
              <a:buChar char="●"/>
            </a:pPr>
            <a:r>
              <a:rPr lang="en" sz="1800">
                <a:solidFill>
                  <a:schemeClr val="dk2"/>
                </a:solidFill>
              </a:rPr>
              <a:t>Friday May 10th, 2024 deadline to apply with $190,000 to distribute.</a:t>
            </a:r>
            <a:endParaRPr sz="1800">
              <a:solidFill>
                <a:schemeClr val="dk2"/>
              </a:solidFill>
            </a:endParaRPr>
          </a:p>
          <a:p>
            <a:pPr indent="-342900" lvl="0" marL="457200" rtl="0" algn="l">
              <a:lnSpc>
                <a:spcPct val="115000"/>
              </a:lnSpc>
              <a:spcBef>
                <a:spcPts val="0"/>
              </a:spcBef>
              <a:spcAft>
                <a:spcPts val="0"/>
              </a:spcAft>
              <a:buClr>
                <a:schemeClr val="dk2"/>
              </a:buClr>
              <a:buSzPts val="1800"/>
              <a:buChar char="●"/>
            </a:pPr>
            <a:r>
              <a:rPr lang="en" sz="1800">
                <a:solidFill>
                  <a:schemeClr val="dk2"/>
                </a:solidFill>
              </a:rPr>
              <a:t>50% of funds will go to Top 10 Neighborhoods with the Highest Statistical Gun Violence. </a:t>
            </a:r>
            <a:endParaRPr sz="1800">
              <a:solidFill>
                <a:schemeClr val="dk2"/>
              </a:solidFill>
            </a:endParaRPr>
          </a:p>
          <a:p>
            <a:pPr indent="0" lvl="0" marL="0" rtl="0" algn="l">
              <a:lnSpc>
                <a:spcPct val="115000"/>
              </a:lnSpc>
              <a:spcBef>
                <a:spcPts val="0"/>
              </a:spcBef>
              <a:spcAft>
                <a:spcPts val="0"/>
              </a:spcAft>
              <a:buNone/>
            </a:pPr>
            <a:r>
              <a:t/>
            </a:r>
            <a:endParaRPr sz="1800">
              <a:solidFill>
                <a:schemeClr val="dk2"/>
              </a:solidFill>
            </a:endParaRPr>
          </a:p>
          <a:p>
            <a:pPr indent="0" lvl="0" marL="0" rtl="0" algn="l">
              <a:lnSpc>
                <a:spcPct val="115000"/>
              </a:lnSpc>
              <a:spcBef>
                <a:spcPts val="0"/>
              </a:spcBef>
              <a:spcAft>
                <a:spcPts val="0"/>
              </a:spcAft>
              <a:buNone/>
            </a:pPr>
            <a:r>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pic>
        <p:nvPicPr>
          <p:cNvPr id="72" name="Google Shape;72;p16"/>
          <p:cNvPicPr preferRelativeResize="0"/>
          <p:nvPr/>
        </p:nvPicPr>
        <p:blipFill rotWithShape="1">
          <a:blip r:embed="rId4">
            <a:alphaModFix/>
          </a:blip>
          <a:srcRect b="17581" l="15859" r="15866" t="17588"/>
          <a:stretch/>
        </p:blipFill>
        <p:spPr>
          <a:xfrm>
            <a:off x="5712075" y="1821900"/>
            <a:ext cx="3159702" cy="3833518"/>
          </a:xfrm>
          <a:prstGeom prst="rect">
            <a:avLst/>
          </a:prstGeom>
          <a:noFill/>
          <a:ln>
            <a:noFill/>
          </a:ln>
        </p:spPr>
      </p:pic>
      <p:sp>
        <p:nvSpPr>
          <p:cNvPr id="73" name="Google Shape;73;p16"/>
          <p:cNvSpPr txBox="1"/>
          <p:nvPr/>
        </p:nvSpPr>
        <p:spPr>
          <a:xfrm>
            <a:off x="5712075" y="5655425"/>
            <a:ext cx="30105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2"/>
                </a:solidFill>
              </a:rPr>
              <a:t>Wave Pool- Curb </a:t>
            </a:r>
            <a:r>
              <a:rPr lang="en" sz="1600">
                <a:solidFill>
                  <a:schemeClr val="dk2"/>
                </a:solidFill>
              </a:rPr>
              <a:t>Bump Out</a:t>
            </a:r>
            <a:r>
              <a:rPr lang="en" sz="1600">
                <a:solidFill>
                  <a:schemeClr val="dk2"/>
                </a:solidFill>
              </a:rPr>
              <a:t> and Street Mural </a:t>
            </a:r>
            <a:endParaRPr sz="1600">
              <a:solidFill>
                <a:schemeClr val="dk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p34"/>
          <p:cNvPicPr preferRelativeResize="0"/>
          <p:nvPr/>
        </p:nvPicPr>
        <p:blipFill rotWithShape="1">
          <a:blip r:embed="rId3">
            <a:alphaModFix/>
          </a:blip>
          <a:srcRect b="0" l="0" r="0" t="0"/>
          <a:stretch/>
        </p:blipFill>
        <p:spPr>
          <a:xfrm>
            <a:off x="0" y="0"/>
            <a:ext cx="9144003" cy="1549240"/>
          </a:xfrm>
          <a:prstGeom prst="rect">
            <a:avLst/>
          </a:prstGeom>
          <a:noFill/>
          <a:ln>
            <a:noFill/>
          </a:ln>
        </p:spPr>
      </p:pic>
      <p:sp>
        <p:nvSpPr>
          <p:cNvPr id="233" name="Google Shape;233;p34"/>
          <p:cNvSpPr txBox="1"/>
          <p:nvPr/>
        </p:nvSpPr>
        <p:spPr>
          <a:xfrm>
            <a:off x="5861275" y="5928075"/>
            <a:ext cx="3010500" cy="51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234" name="Google Shape;234;p34"/>
          <p:cNvSpPr txBox="1"/>
          <p:nvPr/>
        </p:nvSpPr>
        <p:spPr>
          <a:xfrm>
            <a:off x="1188713" y="1549250"/>
            <a:ext cx="6816300" cy="892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300">
                <a:solidFill>
                  <a:schemeClr val="dk2"/>
                </a:solidFill>
              </a:rPr>
              <a:t>Questions? Please contact Ty Wesselkamper at </a:t>
            </a:r>
            <a:r>
              <a:rPr lang="en" sz="2300" u="sng">
                <a:solidFill>
                  <a:schemeClr val="hlink"/>
                </a:solidFill>
                <a:hlinkClick r:id="rId4"/>
              </a:rPr>
              <a:t>Ty@KeepCincinnatiBeautiful.org</a:t>
            </a:r>
            <a:r>
              <a:rPr lang="en" sz="2300">
                <a:solidFill>
                  <a:schemeClr val="dk2"/>
                </a:solidFill>
              </a:rPr>
              <a:t> </a:t>
            </a:r>
            <a:endParaRPr sz="2300">
              <a:solidFill>
                <a:schemeClr val="dk2"/>
              </a:solidFill>
            </a:endParaRPr>
          </a:p>
        </p:txBody>
      </p:sp>
      <p:pic>
        <p:nvPicPr>
          <p:cNvPr id="235" name="Google Shape;235;p34"/>
          <p:cNvPicPr preferRelativeResize="0"/>
          <p:nvPr/>
        </p:nvPicPr>
        <p:blipFill>
          <a:blip r:embed="rId5">
            <a:alphaModFix/>
          </a:blip>
          <a:stretch>
            <a:fillRect/>
          </a:stretch>
        </p:blipFill>
        <p:spPr>
          <a:xfrm>
            <a:off x="861162" y="2442050"/>
            <a:ext cx="7421676" cy="3068725"/>
          </a:xfrm>
          <a:prstGeom prst="rect">
            <a:avLst/>
          </a:prstGeom>
          <a:noFill/>
          <a:ln>
            <a:noFill/>
          </a:ln>
        </p:spPr>
      </p:pic>
      <p:sp>
        <p:nvSpPr>
          <p:cNvPr id="236" name="Google Shape;236;p34"/>
          <p:cNvSpPr txBox="1"/>
          <p:nvPr/>
        </p:nvSpPr>
        <p:spPr>
          <a:xfrm>
            <a:off x="150150" y="5540775"/>
            <a:ext cx="88437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Robert O’Neal Multicultural Arts Center </a:t>
            </a:r>
            <a:r>
              <a:rPr lang="en" sz="1800">
                <a:solidFill>
                  <a:schemeClr val="dk2"/>
                </a:solidFill>
              </a:rPr>
              <a:t>received</a:t>
            </a:r>
            <a:r>
              <a:rPr lang="en" sz="1800">
                <a:solidFill>
                  <a:schemeClr val="dk2"/>
                </a:solidFill>
              </a:rPr>
              <a:t> Safe and Clean funds for their “Welcome to the West End Program” which included Arts4Us free public art classes (ages 5-75) and Teen Apprenticeship and Entrepreneurship Program(18 teens).</a:t>
            </a:r>
            <a:endParaRPr sz="18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17"/>
          <p:cNvPicPr preferRelativeResize="0"/>
          <p:nvPr/>
        </p:nvPicPr>
        <p:blipFill rotWithShape="1">
          <a:blip r:embed="rId3">
            <a:alphaModFix/>
          </a:blip>
          <a:srcRect b="0" l="0" r="0" t="0"/>
          <a:stretch/>
        </p:blipFill>
        <p:spPr>
          <a:xfrm>
            <a:off x="0" y="0"/>
            <a:ext cx="9144003" cy="1549240"/>
          </a:xfrm>
          <a:prstGeom prst="rect">
            <a:avLst/>
          </a:prstGeom>
          <a:noFill/>
          <a:ln>
            <a:noFill/>
          </a:ln>
        </p:spPr>
      </p:pic>
      <p:sp>
        <p:nvSpPr>
          <p:cNvPr id="79" name="Google Shape;79;p17"/>
          <p:cNvSpPr txBox="1"/>
          <p:nvPr/>
        </p:nvSpPr>
        <p:spPr>
          <a:xfrm>
            <a:off x="5861275" y="5928075"/>
            <a:ext cx="3010500" cy="51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80" name="Google Shape;80;p17"/>
          <p:cNvSpPr txBox="1"/>
          <p:nvPr/>
        </p:nvSpPr>
        <p:spPr>
          <a:xfrm>
            <a:off x="266700" y="1764325"/>
            <a:ext cx="8537100" cy="4617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2"/>
                </a:solidFill>
              </a:rPr>
              <a:t>Mission Continued: May 10th, 2024 deadline</a:t>
            </a:r>
            <a:endParaRPr b="1"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City is interested in </a:t>
            </a:r>
            <a:r>
              <a:rPr lang="en" sz="1800">
                <a:solidFill>
                  <a:schemeClr val="dk2"/>
                </a:solidFill>
              </a:rPr>
              <a:t>aligning</a:t>
            </a:r>
            <a:r>
              <a:rPr lang="en" sz="1800">
                <a:solidFill>
                  <a:schemeClr val="dk2"/>
                </a:solidFill>
              </a:rPr>
              <a:t> its funding with emergent priorities, including the spike in youth gun violence. </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We are </a:t>
            </a:r>
            <a:r>
              <a:rPr b="1" i="1" lang="en" sz="1800" u="sng">
                <a:solidFill>
                  <a:schemeClr val="dk2"/>
                </a:solidFill>
              </a:rPr>
              <a:t>encouraging</a:t>
            </a:r>
            <a:r>
              <a:rPr b="1" i="1" lang="en" sz="1800" u="sng">
                <a:solidFill>
                  <a:schemeClr val="dk2"/>
                </a:solidFill>
              </a:rPr>
              <a:t> </a:t>
            </a:r>
            <a:r>
              <a:rPr lang="en" sz="1800">
                <a:solidFill>
                  <a:schemeClr val="dk2"/>
                </a:solidFill>
              </a:rPr>
              <a:t>applicants from </a:t>
            </a:r>
            <a:r>
              <a:rPr b="1" i="1" lang="en" sz="1800" u="sng">
                <a:solidFill>
                  <a:schemeClr val="dk2"/>
                </a:solidFill>
              </a:rPr>
              <a:t>youth-led projects</a:t>
            </a:r>
            <a:r>
              <a:rPr lang="en" sz="1800">
                <a:solidFill>
                  <a:schemeClr val="dk2"/>
                </a:solidFill>
              </a:rPr>
              <a:t> in communities that experience the highest levels of gun violence(data is obtained by Cincinnati Police Department) to apply.</a:t>
            </a:r>
            <a:endParaRPr sz="1800">
              <a:solidFill>
                <a:schemeClr val="dk2"/>
              </a:solidFill>
            </a:endParaRPr>
          </a:p>
          <a:p>
            <a:pPr indent="0" lvl="0" marL="0" rtl="0" algn="l">
              <a:spcBef>
                <a:spcPts val="0"/>
              </a:spcBef>
              <a:spcAft>
                <a:spcPts val="0"/>
              </a:spcAft>
              <a:buNone/>
            </a:pPr>
            <a:r>
              <a:rPr lang="en" sz="1800">
                <a:solidFill>
                  <a:schemeClr val="dk2"/>
                </a:solidFill>
              </a:rPr>
              <a:t>2023’s Top 10 Neighborhoods:</a:t>
            </a:r>
            <a:endParaRPr sz="1800">
              <a:solidFill>
                <a:schemeClr val="dk2"/>
              </a:solidFill>
            </a:endParaRPr>
          </a:p>
          <a:p>
            <a:pPr indent="-342900" lvl="0" marL="457200" rtl="0" algn="l">
              <a:spcBef>
                <a:spcPts val="0"/>
              </a:spcBef>
              <a:spcAft>
                <a:spcPts val="0"/>
              </a:spcAft>
              <a:buClr>
                <a:schemeClr val="dk2"/>
              </a:buClr>
              <a:buSzPts val="1800"/>
              <a:buAutoNum type="arabicPeriod"/>
            </a:pPr>
            <a:r>
              <a:rPr lang="en" sz="1800">
                <a:solidFill>
                  <a:schemeClr val="dk2"/>
                </a:solidFill>
              </a:rPr>
              <a:t>West End</a:t>
            </a:r>
            <a:endParaRPr sz="1800">
              <a:solidFill>
                <a:schemeClr val="dk2"/>
              </a:solidFill>
            </a:endParaRPr>
          </a:p>
          <a:p>
            <a:pPr indent="-342900" lvl="0" marL="457200" rtl="0" algn="l">
              <a:spcBef>
                <a:spcPts val="0"/>
              </a:spcBef>
              <a:spcAft>
                <a:spcPts val="0"/>
              </a:spcAft>
              <a:buClr>
                <a:schemeClr val="dk2"/>
              </a:buClr>
              <a:buSzPts val="1800"/>
              <a:buAutoNum type="arabicPeriod"/>
            </a:pPr>
            <a:r>
              <a:rPr lang="en" sz="1800">
                <a:solidFill>
                  <a:schemeClr val="dk2"/>
                </a:solidFill>
              </a:rPr>
              <a:t>OTR</a:t>
            </a:r>
            <a:endParaRPr sz="1800">
              <a:solidFill>
                <a:schemeClr val="dk2"/>
              </a:solidFill>
            </a:endParaRPr>
          </a:p>
          <a:p>
            <a:pPr indent="-342900" lvl="0" marL="457200" rtl="0" algn="l">
              <a:spcBef>
                <a:spcPts val="0"/>
              </a:spcBef>
              <a:spcAft>
                <a:spcPts val="0"/>
              </a:spcAft>
              <a:buClr>
                <a:schemeClr val="dk2"/>
              </a:buClr>
              <a:buSzPts val="1800"/>
              <a:buAutoNum type="arabicPeriod"/>
            </a:pPr>
            <a:r>
              <a:rPr lang="en" sz="1800">
                <a:solidFill>
                  <a:schemeClr val="dk2"/>
                </a:solidFill>
              </a:rPr>
              <a:t>Westwood </a:t>
            </a:r>
            <a:endParaRPr sz="1800">
              <a:solidFill>
                <a:schemeClr val="dk2"/>
              </a:solidFill>
            </a:endParaRPr>
          </a:p>
          <a:p>
            <a:pPr indent="-342900" lvl="0" marL="457200" rtl="0" algn="l">
              <a:spcBef>
                <a:spcPts val="0"/>
              </a:spcBef>
              <a:spcAft>
                <a:spcPts val="0"/>
              </a:spcAft>
              <a:buClr>
                <a:schemeClr val="dk2"/>
              </a:buClr>
              <a:buSzPts val="1800"/>
              <a:buAutoNum type="arabicPeriod"/>
            </a:pPr>
            <a:r>
              <a:rPr lang="en" sz="1800">
                <a:solidFill>
                  <a:schemeClr val="dk2"/>
                </a:solidFill>
              </a:rPr>
              <a:t>Roselawn</a:t>
            </a:r>
            <a:endParaRPr sz="1800">
              <a:solidFill>
                <a:schemeClr val="dk2"/>
              </a:solidFill>
            </a:endParaRPr>
          </a:p>
          <a:p>
            <a:pPr indent="-342900" lvl="0" marL="457200" rtl="0" algn="l">
              <a:spcBef>
                <a:spcPts val="0"/>
              </a:spcBef>
              <a:spcAft>
                <a:spcPts val="0"/>
              </a:spcAft>
              <a:buClr>
                <a:schemeClr val="dk2"/>
              </a:buClr>
              <a:buSzPts val="1800"/>
              <a:buAutoNum type="arabicPeriod"/>
            </a:pPr>
            <a:r>
              <a:rPr lang="en" sz="1800">
                <a:solidFill>
                  <a:schemeClr val="dk2"/>
                </a:solidFill>
              </a:rPr>
              <a:t>East Price Hill</a:t>
            </a:r>
            <a:endParaRPr sz="1800">
              <a:solidFill>
                <a:schemeClr val="dk2"/>
              </a:solidFill>
            </a:endParaRPr>
          </a:p>
          <a:p>
            <a:pPr indent="-342900" lvl="0" marL="457200" rtl="0" algn="l">
              <a:spcBef>
                <a:spcPts val="0"/>
              </a:spcBef>
              <a:spcAft>
                <a:spcPts val="0"/>
              </a:spcAft>
              <a:buClr>
                <a:schemeClr val="dk2"/>
              </a:buClr>
              <a:buSzPts val="1800"/>
              <a:buAutoNum type="arabicPeriod"/>
            </a:pPr>
            <a:r>
              <a:rPr lang="en" sz="1800">
                <a:solidFill>
                  <a:schemeClr val="dk2"/>
                </a:solidFill>
              </a:rPr>
              <a:t>Avondale </a:t>
            </a:r>
            <a:endParaRPr sz="1800">
              <a:solidFill>
                <a:schemeClr val="dk2"/>
              </a:solidFill>
            </a:endParaRPr>
          </a:p>
          <a:p>
            <a:pPr indent="-342900" lvl="0" marL="457200" rtl="0" algn="l">
              <a:spcBef>
                <a:spcPts val="0"/>
              </a:spcBef>
              <a:spcAft>
                <a:spcPts val="0"/>
              </a:spcAft>
              <a:buClr>
                <a:schemeClr val="dk2"/>
              </a:buClr>
              <a:buSzPts val="1800"/>
              <a:buAutoNum type="arabicPeriod"/>
            </a:pPr>
            <a:r>
              <a:rPr lang="en" sz="1800">
                <a:solidFill>
                  <a:schemeClr val="dk2"/>
                </a:solidFill>
              </a:rPr>
              <a:t>Winton Hills &amp; CBD/Riverfront- 2 way tie </a:t>
            </a:r>
            <a:endParaRPr sz="1800">
              <a:solidFill>
                <a:schemeClr val="dk2"/>
              </a:solidFill>
            </a:endParaRPr>
          </a:p>
          <a:p>
            <a:pPr indent="-342900" lvl="0" marL="457200" rtl="0" algn="l">
              <a:spcBef>
                <a:spcPts val="0"/>
              </a:spcBef>
              <a:spcAft>
                <a:spcPts val="0"/>
              </a:spcAft>
              <a:buClr>
                <a:schemeClr val="dk2"/>
              </a:buClr>
              <a:buSzPts val="1800"/>
              <a:buAutoNum type="arabicPeriod"/>
            </a:pPr>
            <a:r>
              <a:rPr lang="en" sz="1800">
                <a:solidFill>
                  <a:schemeClr val="dk2"/>
                </a:solidFill>
              </a:rPr>
              <a:t>West Price Hill </a:t>
            </a:r>
            <a:endParaRPr sz="1800">
              <a:solidFill>
                <a:schemeClr val="dk2"/>
              </a:solidFill>
            </a:endParaRPr>
          </a:p>
          <a:p>
            <a:pPr indent="-342900" lvl="0" marL="457200" rtl="0" algn="l">
              <a:spcBef>
                <a:spcPts val="0"/>
              </a:spcBef>
              <a:spcAft>
                <a:spcPts val="0"/>
              </a:spcAft>
              <a:buClr>
                <a:schemeClr val="dk2"/>
              </a:buClr>
              <a:buSzPts val="1800"/>
              <a:buAutoNum type="arabicPeriod"/>
            </a:pPr>
            <a:r>
              <a:rPr lang="en" sz="1800">
                <a:solidFill>
                  <a:schemeClr val="dk2"/>
                </a:solidFill>
              </a:rPr>
              <a:t>Bond Hill &amp; CUF - 2 way tie</a:t>
            </a:r>
            <a:endParaRPr sz="180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id="85" name="Google Shape;85;p18"/>
          <p:cNvPicPr preferRelativeResize="0"/>
          <p:nvPr/>
        </p:nvPicPr>
        <p:blipFill rotWithShape="1">
          <a:blip r:embed="rId3">
            <a:alphaModFix/>
          </a:blip>
          <a:srcRect b="0" l="0" r="0" t="0"/>
          <a:stretch/>
        </p:blipFill>
        <p:spPr>
          <a:xfrm>
            <a:off x="0" y="0"/>
            <a:ext cx="9144003" cy="1549240"/>
          </a:xfrm>
          <a:prstGeom prst="rect">
            <a:avLst/>
          </a:prstGeom>
          <a:noFill/>
          <a:ln>
            <a:noFill/>
          </a:ln>
        </p:spPr>
      </p:pic>
      <p:sp>
        <p:nvSpPr>
          <p:cNvPr id="86" name="Google Shape;86;p18"/>
          <p:cNvSpPr txBox="1"/>
          <p:nvPr/>
        </p:nvSpPr>
        <p:spPr>
          <a:xfrm>
            <a:off x="0" y="1680100"/>
            <a:ext cx="4915500" cy="4980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rgbClr val="0E101A"/>
                </a:solidFill>
              </a:rPr>
              <a:t>This is a reimbursable grant meaning a</a:t>
            </a:r>
            <a:r>
              <a:rPr lang="en" sz="1600">
                <a:solidFill>
                  <a:srgbClr val="0E101A"/>
                </a:solidFill>
              </a:rPr>
              <a:t>ll expenses, services, materials, &amp; related costs must be paid before submitting for reimbursement. </a:t>
            </a:r>
            <a:endParaRPr sz="1600">
              <a:solidFill>
                <a:srgbClr val="0E101A"/>
              </a:solidFill>
            </a:endParaRPr>
          </a:p>
          <a:p>
            <a:pPr indent="-330200" lvl="0" marL="457200" rtl="0" algn="l">
              <a:lnSpc>
                <a:spcPct val="115000"/>
              </a:lnSpc>
              <a:spcBef>
                <a:spcPts val="0"/>
              </a:spcBef>
              <a:spcAft>
                <a:spcPts val="0"/>
              </a:spcAft>
              <a:buClr>
                <a:srgbClr val="0E101A"/>
              </a:buClr>
              <a:buSzPts val="1600"/>
              <a:buChar char="●"/>
            </a:pPr>
            <a:r>
              <a:rPr lang="en" sz="1600">
                <a:solidFill>
                  <a:srgbClr val="0E101A"/>
                </a:solidFill>
              </a:rPr>
              <a:t>There are no limits on the number of claim vouchers you submit. Example: you can submit for reimbursement each month, by project area upon completion, or at the end of the project. </a:t>
            </a:r>
            <a:endParaRPr sz="1600">
              <a:solidFill>
                <a:srgbClr val="0E101A"/>
              </a:solidFill>
            </a:endParaRPr>
          </a:p>
          <a:p>
            <a:pPr indent="0" lvl="0" marL="457200" rtl="0" algn="l">
              <a:lnSpc>
                <a:spcPct val="115000"/>
              </a:lnSpc>
              <a:spcBef>
                <a:spcPts val="0"/>
              </a:spcBef>
              <a:spcAft>
                <a:spcPts val="0"/>
              </a:spcAft>
              <a:buNone/>
            </a:pPr>
            <a:r>
              <a:t/>
            </a:r>
            <a:endParaRPr sz="1600">
              <a:solidFill>
                <a:srgbClr val="0E101A"/>
              </a:solidFill>
            </a:endParaRPr>
          </a:p>
          <a:p>
            <a:pPr indent="0" lvl="0" marL="0" rtl="0" algn="l">
              <a:lnSpc>
                <a:spcPct val="115000"/>
              </a:lnSpc>
              <a:spcBef>
                <a:spcPts val="0"/>
              </a:spcBef>
              <a:spcAft>
                <a:spcPts val="0"/>
              </a:spcAft>
              <a:buNone/>
            </a:pPr>
            <a:r>
              <a:rPr lang="en" sz="1600">
                <a:solidFill>
                  <a:srgbClr val="0E101A"/>
                </a:solidFill>
              </a:rPr>
              <a:t>What is </a:t>
            </a:r>
            <a:r>
              <a:rPr b="1" lang="en" sz="1600">
                <a:solidFill>
                  <a:srgbClr val="0E101A"/>
                </a:solidFill>
              </a:rPr>
              <a:t>not eligible </a:t>
            </a:r>
            <a:r>
              <a:rPr lang="en" sz="1600">
                <a:solidFill>
                  <a:srgbClr val="0E101A"/>
                </a:solidFill>
              </a:rPr>
              <a:t>for reimbursement: </a:t>
            </a:r>
            <a:endParaRPr sz="1600">
              <a:solidFill>
                <a:srgbClr val="0E101A"/>
              </a:solidFill>
            </a:endParaRPr>
          </a:p>
          <a:p>
            <a:pPr indent="-330200" lvl="0" marL="457200" rtl="0" algn="l">
              <a:lnSpc>
                <a:spcPct val="115000"/>
              </a:lnSpc>
              <a:spcBef>
                <a:spcPts val="0"/>
              </a:spcBef>
              <a:spcAft>
                <a:spcPts val="0"/>
              </a:spcAft>
              <a:buClr>
                <a:srgbClr val="0E101A"/>
              </a:buClr>
              <a:buSzPts val="1600"/>
              <a:buChar char="●"/>
            </a:pPr>
            <a:r>
              <a:rPr lang="en" sz="1600">
                <a:solidFill>
                  <a:srgbClr val="0E101A"/>
                </a:solidFill>
              </a:rPr>
              <a:t>T-Shirts, other clothing, Food and Beverages, Entertainment , Ongoing expenses, Personnel Costs(Gas, Electric, overhead costs, payroll)</a:t>
            </a:r>
            <a:endParaRPr sz="1600">
              <a:solidFill>
                <a:srgbClr val="0E101A"/>
              </a:solidFill>
            </a:endParaRPr>
          </a:p>
          <a:p>
            <a:pPr indent="-330200" lvl="0" marL="457200" rtl="0" algn="l">
              <a:lnSpc>
                <a:spcPct val="115000"/>
              </a:lnSpc>
              <a:spcBef>
                <a:spcPts val="0"/>
              </a:spcBef>
              <a:spcAft>
                <a:spcPts val="0"/>
              </a:spcAft>
              <a:buClr>
                <a:srgbClr val="0E101A"/>
              </a:buClr>
              <a:buSzPts val="1600"/>
              <a:buChar char="●"/>
            </a:pPr>
            <a:r>
              <a:rPr lang="en" sz="1600">
                <a:solidFill>
                  <a:srgbClr val="0E101A"/>
                </a:solidFill>
              </a:rPr>
              <a:t>Note- Stipends/Payment to contractors/services are eligible for reimbursement. Example: Gun Safety Expert for Gun Violence Prevention Programming.</a:t>
            </a:r>
            <a:endParaRPr sz="1600">
              <a:solidFill>
                <a:srgbClr val="0E101A"/>
              </a:solidFill>
            </a:endParaRPr>
          </a:p>
          <a:p>
            <a:pPr indent="0" lvl="0" marL="0" rtl="0" algn="l">
              <a:spcBef>
                <a:spcPts val="0"/>
              </a:spcBef>
              <a:spcAft>
                <a:spcPts val="0"/>
              </a:spcAft>
              <a:buNone/>
            </a:pPr>
            <a:r>
              <a:t/>
            </a:r>
            <a:endParaRPr sz="1800">
              <a:solidFill>
                <a:schemeClr val="dk2"/>
              </a:solidFill>
            </a:endParaRPr>
          </a:p>
        </p:txBody>
      </p:sp>
      <p:pic>
        <p:nvPicPr>
          <p:cNvPr id="87" name="Google Shape;87;p18"/>
          <p:cNvPicPr preferRelativeResize="0"/>
          <p:nvPr/>
        </p:nvPicPr>
        <p:blipFill>
          <a:blip r:embed="rId4">
            <a:alphaModFix/>
          </a:blip>
          <a:stretch>
            <a:fillRect/>
          </a:stretch>
        </p:blipFill>
        <p:spPr>
          <a:xfrm>
            <a:off x="5031125" y="1680089"/>
            <a:ext cx="3948550" cy="2961413"/>
          </a:xfrm>
          <a:prstGeom prst="rect">
            <a:avLst/>
          </a:prstGeom>
          <a:noFill/>
          <a:ln>
            <a:noFill/>
          </a:ln>
        </p:spPr>
      </p:pic>
      <p:sp>
        <p:nvSpPr>
          <p:cNvPr id="88" name="Google Shape;88;p18"/>
          <p:cNvSpPr txBox="1"/>
          <p:nvPr/>
        </p:nvSpPr>
        <p:spPr>
          <a:xfrm>
            <a:off x="5031125" y="4772350"/>
            <a:ext cx="39486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2"/>
                </a:solidFill>
              </a:rPr>
              <a:t>SonLight Power at John P. Parker School, Madisonville. SonLight Power received S&amp;C Funds providing a community garden and STEM Learning opportunities for youth, families and community members.</a:t>
            </a:r>
            <a:endParaRPr sz="16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 name="Shape 92"/>
        <p:cNvGrpSpPr/>
        <p:nvPr/>
      </p:nvGrpSpPr>
      <p:grpSpPr>
        <a:xfrm>
          <a:off x="0" y="0"/>
          <a:ext cx="0" cy="0"/>
          <a:chOff x="0" y="0"/>
          <a:chExt cx="0" cy="0"/>
        </a:xfrm>
      </p:grpSpPr>
      <p:pic>
        <p:nvPicPr>
          <p:cNvPr id="93" name="Google Shape;93;p19"/>
          <p:cNvPicPr preferRelativeResize="0"/>
          <p:nvPr/>
        </p:nvPicPr>
        <p:blipFill rotWithShape="1">
          <a:blip r:embed="rId3">
            <a:alphaModFix/>
          </a:blip>
          <a:srcRect b="0" l="0" r="0" t="0"/>
          <a:stretch/>
        </p:blipFill>
        <p:spPr>
          <a:xfrm>
            <a:off x="0" y="0"/>
            <a:ext cx="9144003" cy="1549240"/>
          </a:xfrm>
          <a:prstGeom prst="rect">
            <a:avLst/>
          </a:prstGeom>
          <a:noFill/>
          <a:ln>
            <a:noFill/>
          </a:ln>
        </p:spPr>
      </p:pic>
      <p:sp>
        <p:nvSpPr>
          <p:cNvPr id="94" name="Google Shape;94;p19"/>
          <p:cNvSpPr txBox="1"/>
          <p:nvPr/>
        </p:nvSpPr>
        <p:spPr>
          <a:xfrm>
            <a:off x="5861275" y="5928075"/>
            <a:ext cx="3010500" cy="51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95" name="Google Shape;95;p19"/>
          <p:cNvPicPr preferRelativeResize="0"/>
          <p:nvPr/>
        </p:nvPicPr>
        <p:blipFill>
          <a:blip r:embed="rId4">
            <a:alphaModFix/>
          </a:blip>
          <a:stretch>
            <a:fillRect/>
          </a:stretch>
        </p:blipFill>
        <p:spPr>
          <a:xfrm>
            <a:off x="0" y="1549250"/>
            <a:ext cx="9144000" cy="53087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p20"/>
          <p:cNvPicPr preferRelativeResize="0"/>
          <p:nvPr/>
        </p:nvPicPr>
        <p:blipFill rotWithShape="1">
          <a:blip r:embed="rId3">
            <a:alphaModFix/>
          </a:blip>
          <a:srcRect b="0" l="0" r="0" t="0"/>
          <a:stretch/>
        </p:blipFill>
        <p:spPr>
          <a:xfrm>
            <a:off x="0" y="0"/>
            <a:ext cx="9144003" cy="1549240"/>
          </a:xfrm>
          <a:prstGeom prst="rect">
            <a:avLst/>
          </a:prstGeom>
          <a:noFill/>
          <a:ln>
            <a:noFill/>
          </a:ln>
        </p:spPr>
      </p:pic>
      <p:sp>
        <p:nvSpPr>
          <p:cNvPr id="101" name="Google Shape;101;p20"/>
          <p:cNvSpPr txBox="1"/>
          <p:nvPr/>
        </p:nvSpPr>
        <p:spPr>
          <a:xfrm>
            <a:off x="5861275" y="5928075"/>
            <a:ext cx="3010500" cy="51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102" name="Google Shape;102;p20"/>
          <p:cNvPicPr preferRelativeResize="0"/>
          <p:nvPr/>
        </p:nvPicPr>
        <p:blipFill>
          <a:blip r:embed="rId4">
            <a:alphaModFix/>
          </a:blip>
          <a:stretch>
            <a:fillRect/>
          </a:stretch>
        </p:blipFill>
        <p:spPr>
          <a:xfrm>
            <a:off x="0" y="1549250"/>
            <a:ext cx="9144000" cy="56055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21"/>
          <p:cNvPicPr preferRelativeResize="0"/>
          <p:nvPr/>
        </p:nvPicPr>
        <p:blipFill rotWithShape="1">
          <a:blip r:embed="rId3">
            <a:alphaModFix/>
          </a:blip>
          <a:srcRect b="0" l="0" r="0" t="0"/>
          <a:stretch/>
        </p:blipFill>
        <p:spPr>
          <a:xfrm>
            <a:off x="0" y="0"/>
            <a:ext cx="9144003" cy="1549240"/>
          </a:xfrm>
          <a:prstGeom prst="rect">
            <a:avLst/>
          </a:prstGeom>
          <a:noFill/>
          <a:ln>
            <a:noFill/>
          </a:ln>
        </p:spPr>
      </p:pic>
      <p:sp>
        <p:nvSpPr>
          <p:cNvPr id="108" name="Google Shape;108;p21"/>
          <p:cNvSpPr txBox="1"/>
          <p:nvPr/>
        </p:nvSpPr>
        <p:spPr>
          <a:xfrm>
            <a:off x="5861275" y="5928075"/>
            <a:ext cx="3010500" cy="51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109" name="Google Shape;109;p21"/>
          <p:cNvSpPr txBox="1"/>
          <p:nvPr/>
        </p:nvSpPr>
        <p:spPr>
          <a:xfrm>
            <a:off x="4368275" y="1549250"/>
            <a:ext cx="4622400" cy="53088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2"/>
              </a:buClr>
              <a:buSzPts val="1800"/>
              <a:buChar char="●"/>
            </a:pPr>
            <a:r>
              <a:rPr lang="en" sz="1800">
                <a:solidFill>
                  <a:schemeClr val="dk2"/>
                </a:solidFill>
              </a:rPr>
              <a:t>Safe and Clean Grant Term: 1 year term if approved for funding</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If the agreement was signed on 6/1/2024 then you’d have until 6/1/2025 make all the purchases </a:t>
            </a:r>
            <a:r>
              <a:rPr lang="en" sz="1800">
                <a:solidFill>
                  <a:schemeClr val="dk2"/>
                </a:solidFill>
              </a:rPr>
              <a:t>necessary</a:t>
            </a:r>
            <a:r>
              <a:rPr lang="en" sz="1800">
                <a:solidFill>
                  <a:schemeClr val="dk2"/>
                </a:solidFill>
              </a:rPr>
              <a:t> for the project that would be eligible for reimbursements.</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Midway report is due no later </a:t>
            </a:r>
            <a:r>
              <a:rPr lang="en" sz="1800">
                <a:solidFill>
                  <a:schemeClr val="dk2"/>
                </a:solidFill>
              </a:rPr>
              <a:t>than 7 months after signing agreement. </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Final report is due no later than 30 days after your term ends. </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Failure to submit both reports will disqualify you from receiving funding until both reports are submitted.</a:t>
            </a:r>
            <a:endParaRPr sz="1800">
              <a:solidFill>
                <a:schemeClr val="dk2"/>
              </a:solidFill>
            </a:endParaRPr>
          </a:p>
          <a:p>
            <a:pPr indent="0" lvl="0" marL="0" rtl="0" algn="l">
              <a:spcBef>
                <a:spcPts val="0"/>
              </a:spcBef>
              <a:spcAft>
                <a:spcPts val="0"/>
              </a:spcAft>
              <a:buNone/>
            </a:pPr>
            <a:r>
              <a:rPr b="1" lang="en" sz="1800">
                <a:solidFill>
                  <a:schemeClr val="dk2"/>
                </a:solidFill>
              </a:rPr>
              <a:t>Please note</a:t>
            </a:r>
            <a:r>
              <a:rPr lang="en" sz="1800">
                <a:solidFill>
                  <a:schemeClr val="dk2"/>
                </a:solidFill>
              </a:rPr>
              <a:t>: if you have an open grant with S&amp;C, final report must be turned in to be eligible for the next deadline. Can not have more than one open grant.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pic>
        <p:nvPicPr>
          <p:cNvPr id="110" name="Google Shape;110;p21"/>
          <p:cNvPicPr preferRelativeResize="0"/>
          <p:nvPr/>
        </p:nvPicPr>
        <p:blipFill>
          <a:blip r:embed="rId4">
            <a:alphaModFix/>
          </a:blip>
          <a:stretch>
            <a:fillRect/>
          </a:stretch>
        </p:blipFill>
        <p:spPr>
          <a:xfrm>
            <a:off x="152400" y="1701640"/>
            <a:ext cx="4063478" cy="2710308"/>
          </a:xfrm>
          <a:prstGeom prst="rect">
            <a:avLst/>
          </a:prstGeom>
          <a:noFill/>
          <a:ln>
            <a:noFill/>
          </a:ln>
        </p:spPr>
      </p:pic>
      <p:sp>
        <p:nvSpPr>
          <p:cNvPr id="111" name="Google Shape;111;p21"/>
          <p:cNvSpPr txBox="1"/>
          <p:nvPr/>
        </p:nvSpPr>
        <p:spPr>
          <a:xfrm>
            <a:off x="152400" y="4564350"/>
            <a:ext cx="40635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2"/>
                </a:solidFill>
              </a:rPr>
              <a:t>Whitney Strong’s Event: Day for Life Event as part of their Save A Life Program, funded by the City of Cincinnati’s Safe and Clean Neighborhood Fund. </a:t>
            </a:r>
            <a:endParaRPr sz="15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22"/>
          <p:cNvPicPr preferRelativeResize="0"/>
          <p:nvPr/>
        </p:nvPicPr>
        <p:blipFill rotWithShape="1">
          <a:blip r:embed="rId3">
            <a:alphaModFix/>
          </a:blip>
          <a:srcRect b="0" l="0" r="0" t="0"/>
          <a:stretch/>
        </p:blipFill>
        <p:spPr>
          <a:xfrm>
            <a:off x="0" y="-93950"/>
            <a:ext cx="9144003" cy="1549240"/>
          </a:xfrm>
          <a:prstGeom prst="rect">
            <a:avLst/>
          </a:prstGeom>
          <a:noFill/>
          <a:ln>
            <a:noFill/>
          </a:ln>
        </p:spPr>
      </p:pic>
      <p:sp>
        <p:nvSpPr>
          <p:cNvPr id="117" name="Google Shape;117;p22"/>
          <p:cNvSpPr txBox="1"/>
          <p:nvPr/>
        </p:nvSpPr>
        <p:spPr>
          <a:xfrm>
            <a:off x="5861275" y="5928075"/>
            <a:ext cx="3010500" cy="51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118" name="Google Shape;118;p22"/>
          <p:cNvSpPr txBox="1"/>
          <p:nvPr/>
        </p:nvSpPr>
        <p:spPr>
          <a:xfrm>
            <a:off x="187900" y="1587675"/>
            <a:ext cx="4121100" cy="7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chemeClr val="dk2"/>
                </a:solidFill>
              </a:rPr>
              <a:t>Application: S.A.R.A</a:t>
            </a:r>
            <a:endParaRPr b="1" sz="2200">
              <a:solidFill>
                <a:schemeClr val="dk2"/>
              </a:solidFill>
            </a:endParaRPr>
          </a:p>
        </p:txBody>
      </p:sp>
      <p:pic>
        <p:nvPicPr>
          <p:cNvPr id="119" name="Google Shape;119;p22"/>
          <p:cNvPicPr preferRelativeResize="0"/>
          <p:nvPr/>
        </p:nvPicPr>
        <p:blipFill>
          <a:blip r:embed="rId4">
            <a:alphaModFix/>
          </a:blip>
          <a:stretch>
            <a:fillRect/>
          </a:stretch>
        </p:blipFill>
        <p:spPr>
          <a:xfrm>
            <a:off x="0" y="1455300"/>
            <a:ext cx="9144000" cy="53949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23"/>
          <p:cNvPicPr preferRelativeResize="0"/>
          <p:nvPr/>
        </p:nvPicPr>
        <p:blipFill rotWithShape="1">
          <a:blip r:embed="rId3">
            <a:alphaModFix/>
          </a:blip>
          <a:srcRect b="0" l="0" r="0" t="0"/>
          <a:stretch/>
        </p:blipFill>
        <p:spPr>
          <a:xfrm>
            <a:off x="0" y="0"/>
            <a:ext cx="9144003" cy="1549240"/>
          </a:xfrm>
          <a:prstGeom prst="rect">
            <a:avLst/>
          </a:prstGeom>
          <a:noFill/>
          <a:ln>
            <a:noFill/>
          </a:ln>
        </p:spPr>
      </p:pic>
      <p:sp>
        <p:nvSpPr>
          <p:cNvPr id="125" name="Google Shape;125;p23"/>
          <p:cNvSpPr txBox="1"/>
          <p:nvPr/>
        </p:nvSpPr>
        <p:spPr>
          <a:xfrm>
            <a:off x="5861275" y="5928075"/>
            <a:ext cx="3010500" cy="51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126" name="Google Shape;126;p23"/>
          <p:cNvPicPr preferRelativeResize="0"/>
          <p:nvPr/>
        </p:nvPicPr>
        <p:blipFill>
          <a:blip r:embed="rId4">
            <a:alphaModFix/>
          </a:blip>
          <a:stretch>
            <a:fillRect/>
          </a:stretch>
        </p:blipFill>
        <p:spPr>
          <a:xfrm>
            <a:off x="156463" y="2220050"/>
            <a:ext cx="8831075" cy="4342100"/>
          </a:xfrm>
          <a:prstGeom prst="rect">
            <a:avLst/>
          </a:prstGeom>
          <a:noFill/>
          <a:ln>
            <a:noFill/>
          </a:ln>
        </p:spPr>
      </p:pic>
      <p:sp>
        <p:nvSpPr>
          <p:cNvPr id="127" name="Google Shape;127;p23"/>
          <p:cNvSpPr txBox="1"/>
          <p:nvPr/>
        </p:nvSpPr>
        <p:spPr>
          <a:xfrm>
            <a:off x="316275" y="1701650"/>
            <a:ext cx="4759800" cy="51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rPr>
              <a:t>Example of a funded </a:t>
            </a:r>
            <a:r>
              <a:rPr b="1" lang="en" sz="1800">
                <a:solidFill>
                  <a:schemeClr val="dk2"/>
                </a:solidFill>
              </a:rPr>
              <a:t>project’s </a:t>
            </a:r>
            <a:r>
              <a:rPr b="1" lang="en" sz="1800">
                <a:solidFill>
                  <a:schemeClr val="dk2"/>
                </a:solidFill>
              </a:rPr>
              <a:t>application </a:t>
            </a:r>
            <a:endParaRPr b="1" sz="1800">
              <a:solidFill>
                <a:schemeClr val="dk2"/>
              </a:solidFill>
            </a:endParaRPr>
          </a:p>
        </p:txBody>
      </p:sp>
      <p:cxnSp>
        <p:nvCxnSpPr>
          <p:cNvPr id="128" name="Google Shape;128;p23"/>
          <p:cNvCxnSpPr/>
          <p:nvPr/>
        </p:nvCxnSpPr>
        <p:spPr>
          <a:xfrm>
            <a:off x="1653125" y="4265075"/>
            <a:ext cx="5820900" cy="21300"/>
          </a:xfrm>
          <a:prstGeom prst="straightConnector1">
            <a:avLst/>
          </a:prstGeom>
          <a:noFill/>
          <a:ln cap="flat" cmpd="sng" w="19050">
            <a:solidFill>
              <a:schemeClr val="dk2"/>
            </a:solidFill>
            <a:prstDash val="solid"/>
            <a:round/>
            <a:headEnd len="med" w="med" type="none"/>
            <a:tailEnd len="med" w="med" type="none"/>
          </a:ln>
        </p:spPr>
      </p:cxnSp>
      <p:cxnSp>
        <p:nvCxnSpPr>
          <p:cNvPr id="129" name="Google Shape;129;p23"/>
          <p:cNvCxnSpPr/>
          <p:nvPr/>
        </p:nvCxnSpPr>
        <p:spPr>
          <a:xfrm flipH="1">
            <a:off x="4646050" y="4878925"/>
            <a:ext cx="1176900" cy="10500"/>
          </a:xfrm>
          <a:prstGeom prst="straightConnector1">
            <a:avLst/>
          </a:prstGeom>
          <a:noFill/>
          <a:ln cap="flat" cmpd="sng" w="28575">
            <a:solidFill>
              <a:schemeClr val="dk2"/>
            </a:solidFill>
            <a:prstDash val="solid"/>
            <a:round/>
            <a:headEnd len="med" w="med" type="none"/>
            <a:tailEnd len="med" w="med" type="triangle"/>
          </a:ln>
        </p:spPr>
      </p:cxnSp>
      <p:sp>
        <p:nvSpPr>
          <p:cNvPr id="130" name="Google Shape;130;p23"/>
          <p:cNvSpPr txBox="1"/>
          <p:nvPr/>
        </p:nvSpPr>
        <p:spPr>
          <a:xfrm>
            <a:off x="5918200" y="4757125"/>
            <a:ext cx="2603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FF0000"/>
                </a:solidFill>
              </a:rPr>
              <a:t>Used CPD data to determine which communities to reach </a:t>
            </a:r>
            <a:endParaRPr sz="1300">
              <a:solidFill>
                <a:srgbClr val="FF0000"/>
              </a:solidFill>
            </a:endParaRPr>
          </a:p>
        </p:txBody>
      </p:sp>
      <p:sp>
        <p:nvSpPr>
          <p:cNvPr id="131" name="Google Shape;131;p23"/>
          <p:cNvSpPr txBox="1"/>
          <p:nvPr/>
        </p:nvSpPr>
        <p:spPr>
          <a:xfrm>
            <a:off x="457175" y="3257025"/>
            <a:ext cx="43287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FF0000"/>
                </a:solidFill>
              </a:rPr>
              <a:t>clear </a:t>
            </a:r>
            <a:r>
              <a:rPr lang="en" sz="1500">
                <a:solidFill>
                  <a:srgbClr val="FF0000"/>
                </a:solidFill>
              </a:rPr>
              <a:t>statement</a:t>
            </a:r>
            <a:r>
              <a:rPr lang="en" sz="1500">
                <a:solidFill>
                  <a:srgbClr val="FF0000"/>
                </a:solidFill>
              </a:rPr>
              <a:t> of what is the issue</a:t>
            </a:r>
            <a:endParaRPr sz="1500">
              <a:solidFill>
                <a:srgbClr val="FF0000"/>
              </a:solidFill>
            </a:endParaRPr>
          </a:p>
        </p:txBody>
      </p:sp>
      <p:cxnSp>
        <p:nvCxnSpPr>
          <p:cNvPr id="132" name="Google Shape;132;p23"/>
          <p:cNvCxnSpPr/>
          <p:nvPr/>
        </p:nvCxnSpPr>
        <p:spPr>
          <a:xfrm>
            <a:off x="3653375" y="3365550"/>
            <a:ext cx="444600" cy="126900"/>
          </a:xfrm>
          <a:prstGeom prst="straightConnector1">
            <a:avLst/>
          </a:prstGeom>
          <a:noFill/>
          <a:ln cap="flat" cmpd="sng" w="28575">
            <a:solidFill>
              <a:schemeClr val="dk2"/>
            </a:solidFill>
            <a:prstDash val="solid"/>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